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8" autoAdjust="0"/>
    <p:restoredTop sz="94561" autoAdjust="0"/>
  </p:normalViewPr>
  <p:slideViewPr>
    <p:cSldViewPr>
      <p:cViewPr varScale="1">
        <p:scale>
          <a:sx n="70" d="100"/>
          <a:sy n="70" d="100"/>
        </p:scale>
        <p:origin x="-11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7173A-73F0-4643-A932-404D1810EF86}" type="datetimeFigureOut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45B0D-EB3C-4854-8F99-EEC89A7EA2BD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45B0D-EB3C-4854-8F99-EEC89A7EA2B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E994-B85E-4C8E-AA9A-AE38BD89DA30}" type="datetime1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2B60-D8D3-450D-A6EE-F8D1FB5889FB}" type="datetime1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819D-64CC-4949-B6EF-A7D947B9CADD}" type="datetime1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842CF-262B-468A-8603-920622AE0716}" type="datetime1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igura a mano libera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645-E191-4A98-A4AF-755E061A40F6}" type="datetime1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56213-9D95-4DF5-B6BA-D2B00AF150AD}" type="datetime1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D2F1-D172-4A64-99D0-564971DE6E80}" type="datetime1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FB08D-0B39-4B0F-B4F9-B47186EBACD2}" type="datetime1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0098-C04D-4422-AFE5-599562448008}" type="datetime1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D47DB-175E-437A-A70B-E04261D98ED1}" type="datetime1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dirty="0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E593471-0627-4BC6-A47D-506A3FF6CF5D}" type="datetime1">
              <a:rPr lang="en-US" smtClean="0"/>
              <a:pPr/>
              <a:t>11/8/2010</a:t>
            </a:fld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igura a mano libera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igura a mano libera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AA090B4-1B06-42F2-BEBD-9E01C82E55C4}" type="datetime1">
              <a:rPr lang="en-US" smtClean="0"/>
              <a:pPr/>
              <a:t>11/8/2010</a:t>
            </a:fld>
            <a:endParaRPr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‹N›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7544" y="3717032"/>
            <a:ext cx="6264696" cy="1368152"/>
          </a:xfrm>
        </p:spPr>
        <p:txBody>
          <a:bodyPr>
            <a:noAutofit/>
          </a:bodyPr>
          <a:lstStyle/>
          <a:p>
            <a:r>
              <a:rPr lang="en-US" sz="4400" cap="none" noProof="0" dirty="0" smtClean="0">
                <a:latin typeface="Aharoni" pitchFamily="2" charset="-79"/>
                <a:cs typeface="Aharoni" pitchFamily="2" charset="-79"/>
              </a:rPr>
              <a:t>On-Line Course</a:t>
            </a:r>
            <a:br>
              <a:rPr lang="en-US" sz="4400" cap="none" noProof="0" dirty="0" smtClean="0">
                <a:latin typeface="Aharoni" pitchFamily="2" charset="-79"/>
                <a:cs typeface="Aharoni" pitchFamily="2" charset="-79"/>
              </a:rPr>
            </a:br>
            <a:r>
              <a:rPr lang="en-US" sz="4400" cap="none" noProof="0" dirty="0" smtClean="0">
                <a:ln w="50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</a:rPr>
              <a:t>Lesson </a:t>
            </a:r>
            <a:r>
              <a:rPr lang="en-US" sz="4400" cap="none" noProof="0" dirty="0" smtClean="0">
                <a:ln w="50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</a:rPr>
              <a:t>2 – Features</a:t>
            </a:r>
            <a:br>
              <a:rPr lang="en-US" sz="4400" cap="none" noProof="0" dirty="0" smtClean="0">
                <a:ln w="50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</a:rPr>
            </a:br>
            <a:r>
              <a:rPr lang="en-US" sz="3600" cap="none" noProof="0" dirty="0" smtClean="0">
                <a:ln w="500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</a:rPr>
              <a:t>Installation &amp; Configuration</a:t>
            </a:r>
            <a:endParaRPr lang="en-US" sz="4400" cap="none" noProof="0" dirty="0">
              <a:ln w="5000" cmpd="sng">
                <a:solidFill>
                  <a:schemeClr val="accent1">
                    <a:lumMod val="75000"/>
                  </a:schemeClr>
                </a:solidFill>
                <a:prstDash val="solid"/>
              </a:ln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52192" y="2780928"/>
            <a:ext cx="6480048" cy="504056"/>
          </a:xfrm>
        </p:spPr>
        <p:txBody>
          <a:bodyPr/>
          <a:lstStyle/>
          <a:p>
            <a:r>
              <a:rPr lang="en-US" noProof="0" dirty="0" smtClean="0"/>
              <a:t>Object Based Enterprise Resource Organization</a:t>
            </a:r>
            <a:endParaRPr lang="en-US" noProof="0" dirty="0"/>
          </a:p>
        </p:txBody>
      </p:sp>
      <p:pic>
        <p:nvPicPr>
          <p:cNvPr id="4" name="Immagine 3" descr="ob_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980728"/>
            <a:ext cx="6233770" cy="1986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en-US" noProof="0" dirty="0" smtClean="0"/>
              <a:t>Features</a:t>
            </a:r>
            <a:r>
              <a:rPr lang="en-US" noProof="0" dirty="0" smtClean="0"/>
              <a:t> – Language Localization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10</a:t>
            </a:fld>
            <a:endParaRPr kumimoji="0"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525963"/>
          </a:xfrm>
        </p:spPr>
        <p:txBody>
          <a:bodyPr>
            <a:normAutofit/>
          </a:bodyPr>
          <a:lstStyle/>
          <a:p>
            <a:r>
              <a:rPr lang="en-US" sz="2000" noProof="0" dirty="0" smtClean="0"/>
              <a:t>allows translating user interfaces for different </a:t>
            </a:r>
            <a:r>
              <a:rPr lang="en-US" sz="2000" noProof="0" dirty="0" smtClean="0"/>
              <a:t>languages or adapting </a:t>
            </a:r>
            <a:r>
              <a:rPr lang="en-US" sz="2000" noProof="0" dirty="0" smtClean="0"/>
              <a:t>the language </a:t>
            </a:r>
            <a:r>
              <a:rPr lang="en-US" sz="2000" noProof="0" dirty="0" smtClean="0"/>
              <a:t>for a specific country or </a:t>
            </a:r>
            <a:r>
              <a:rPr lang="en-US" sz="2000" noProof="0" dirty="0" smtClean="0"/>
              <a:t>region</a:t>
            </a:r>
          </a:p>
          <a:p>
            <a:r>
              <a:rPr lang="en-US" sz="2000" noProof="0" dirty="0" smtClean="0"/>
              <a:t>a simplified administration tool allows to insert and edit translation for different languages</a:t>
            </a:r>
          </a:p>
          <a:p>
            <a:r>
              <a:rPr lang="en-US" sz="2000" noProof="0" dirty="0" smtClean="0"/>
              <a:t>translations are stored in the database and localization files are not required</a:t>
            </a:r>
          </a:p>
          <a:p>
            <a:endParaRPr lang="en-US" sz="2000" noProof="0" dirty="0" smtClean="0"/>
          </a:p>
          <a:p>
            <a:endParaRPr lang="en-US" sz="2000" noProof="0" dirty="0"/>
          </a:p>
        </p:txBody>
      </p:sp>
      <p:pic>
        <p:nvPicPr>
          <p:cNvPr id="8" name="Immagine 7" descr="dictionary.png"/>
          <p:cNvPicPr>
            <a:picLocks noChangeAspect="1"/>
          </p:cNvPicPr>
          <p:nvPr/>
        </p:nvPicPr>
        <p:blipFill>
          <a:blip r:embed="rId4" cstate="print"/>
          <a:srcRect b="43152"/>
          <a:stretch>
            <a:fillRect/>
          </a:stretch>
        </p:blipFill>
        <p:spPr>
          <a:xfrm>
            <a:off x="971600" y="3863406"/>
            <a:ext cx="6192688" cy="21578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en-US" noProof="0" dirty="0" smtClean="0"/>
              <a:t>Features</a:t>
            </a:r>
            <a:r>
              <a:rPr lang="en-US" noProof="0" dirty="0" smtClean="0"/>
              <a:t> – Object Query Language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11</a:t>
            </a:fld>
            <a:endParaRPr kumimoji="0"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525963"/>
          </a:xfrm>
        </p:spPr>
        <p:txBody>
          <a:bodyPr>
            <a:normAutofit/>
          </a:bodyPr>
          <a:lstStyle/>
          <a:p>
            <a:r>
              <a:rPr lang="en-US" sz="2000" noProof="0" dirty="0" smtClean="0"/>
              <a:t>provides a new query language for manipulation of infrastructure, schemas and </a:t>
            </a:r>
            <a:r>
              <a:rPr lang="en-US" sz="2000" noProof="0" dirty="0" smtClean="0"/>
              <a:t>objects</a:t>
            </a:r>
          </a:p>
          <a:p>
            <a:r>
              <a:rPr lang="en-US" sz="2000" noProof="0" dirty="0" smtClean="0"/>
              <a:t>the </a:t>
            </a:r>
            <a:r>
              <a:rPr lang="en-US" sz="2000" noProof="0" dirty="0" smtClean="0"/>
              <a:t>OOQL (Oberon-Object-Query-Language) language allows to perform all administrative and domain object actions and to execute command-line queries in addition to the java </a:t>
            </a:r>
            <a:r>
              <a:rPr lang="en-US" sz="2000" noProof="0" dirty="0" smtClean="0"/>
              <a:t>APIs</a:t>
            </a:r>
          </a:p>
          <a:p>
            <a:pPr>
              <a:buNone/>
            </a:pPr>
            <a:endParaRPr lang="en-US" sz="2000" noProof="0" dirty="0" smtClean="0"/>
          </a:p>
          <a:p>
            <a:endParaRPr lang="en-US" sz="2000" noProof="0" dirty="0"/>
          </a:p>
        </p:txBody>
      </p:sp>
      <p:pic>
        <p:nvPicPr>
          <p:cNvPr id="4099" name="Picture 3" descr="C:\iMarche\oberon\tutorial\images\cl1_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429001"/>
            <a:ext cx="5112568" cy="2821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Features</a:t>
            </a:r>
            <a:r>
              <a:rPr lang="en-US" noProof="0" dirty="0" smtClean="0"/>
              <a:t> – Administration tools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12</a:t>
            </a:fld>
            <a:endParaRPr kumimoji="0"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525963"/>
          </a:xfrm>
        </p:spPr>
        <p:txBody>
          <a:bodyPr>
            <a:normAutofit/>
          </a:bodyPr>
          <a:lstStyle/>
          <a:p>
            <a:r>
              <a:rPr lang="en-US" sz="2000" noProof="0" dirty="0" smtClean="0"/>
              <a:t>provides tools for application development (including SVN repository connector) and for object instance manipulation</a:t>
            </a:r>
          </a:p>
          <a:p>
            <a:pPr lvl="1"/>
            <a:r>
              <a:rPr lang="en-US" sz="1600" b="1" i="1" noProof="0" dirty="0" smtClean="0"/>
              <a:t>Enterprise Context Design</a:t>
            </a:r>
            <a:r>
              <a:rPr lang="en-US" sz="1600" noProof="0" dirty="0" smtClean="0"/>
              <a:t> (Schema Modeling Console)</a:t>
            </a:r>
          </a:p>
          <a:p>
            <a:pPr lvl="1"/>
            <a:r>
              <a:rPr lang="en-US" sz="1600" b="1" i="1" noProof="0" dirty="0" smtClean="0"/>
              <a:t>Domain Object Manipulation</a:t>
            </a:r>
            <a:endParaRPr lang="en-US" sz="1600" noProof="0" dirty="0" smtClean="0"/>
          </a:p>
          <a:p>
            <a:pPr lvl="1"/>
            <a:r>
              <a:rPr lang="en-US" sz="1600" b="1" i="1" noProof="0" dirty="0" smtClean="0"/>
              <a:t>OOQL command line console</a:t>
            </a:r>
            <a:endParaRPr lang="en-US" sz="1600" noProof="0" dirty="0" smtClean="0"/>
          </a:p>
          <a:p>
            <a:pPr>
              <a:buNone/>
            </a:pPr>
            <a:endParaRPr lang="en-US" sz="2000" noProof="0" dirty="0" smtClean="0"/>
          </a:p>
          <a:p>
            <a:endParaRPr lang="en-US" sz="2000" noProof="0" dirty="0"/>
          </a:p>
        </p:txBody>
      </p:sp>
      <p:pic>
        <p:nvPicPr>
          <p:cNvPr id="8" name="Immagine 7" descr="domainobject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3284984"/>
            <a:ext cx="3814405" cy="2345153"/>
          </a:xfrm>
          <a:prstGeom prst="rect">
            <a:avLst/>
          </a:prstGeom>
        </p:spPr>
      </p:pic>
      <p:pic>
        <p:nvPicPr>
          <p:cNvPr id="7" name="Immagine 6" descr="contextdesig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4293096"/>
            <a:ext cx="3759972" cy="2276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Features</a:t>
            </a:r>
            <a:r>
              <a:rPr lang="en-US" noProof="0" dirty="0" smtClean="0"/>
              <a:t> – Chart Engine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13</a:t>
            </a:fld>
            <a:endParaRPr kumimoji="0"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525963"/>
          </a:xfrm>
        </p:spPr>
        <p:txBody>
          <a:bodyPr>
            <a:normAutofit/>
          </a:bodyPr>
          <a:lstStyle/>
          <a:p>
            <a:r>
              <a:rPr lang="en-US" sz="2000" noProof="0" dirty="0" smtClean="0"/>
              <a:t>includes a graphical engine to generate charts from xml </a:t>
            </a:r>
            <a:r>
              <a:rPr lang="en-US" sz="2000" noProof="0" dirty="0" smtClean="0"/>
              <a:t>data</a:t>
            </a:r>
            <a:endParaRPr lang="en-US" sz="2000" noProof="0" dirty="0" smtClean="0"/>
          </a:p>
          <a:p>
            <a:endParaRPr lang="en-US" sz="2000" noProof="0" dirty="0"/>
          </a:p>
        </p:txBody>
      </p:sp>
      <p:pic>
        <p:nvPicPr>
          <p:cNvPr id="9" name="Immagine 8" descr="chart_pi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2924944"/>
            <a:ext cx="3240360" cy="3271517"/>
          </a:xfrm>
          <a:prstGeom prst="rect">
            <a:avLst/>
          </a:prstGeom>
        </p:spPr>
      </p:pic>
      <p:pic>
        <p:nvPicPr>
          <p:cNvPr id="10" name="Immagine 9" descr="chart_vba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58594" y="2132856"/>
            <a:ext cx="3685814" cy="2771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Installation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14</a:t>
            </a:fld>
            <a:endParaRPr kumimoji="0"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525963"/>
          </a:xfrm>
        </p:spPr>
        <p:txBody>
          <a:bodyPr>
            <a:normAutofit/>
          </a:bodyPr>
          <a:lstStyle/>
          <a:p>
            <a:r>
              <a:rPr lang="en-US" sz="2000" noProof="0" dirty="0" smtClean="0"/>
              <a:t>guarantees compatibility with common transactional relational </a:t>
            </a:r>
            <a:r>
              <a:rPr lang="en-US" sz="2000" noProof="0" dirty="0" smtClean="0"/>
              <a:t>databases</a:t>
            </a:r>
            <a:br>
              <a:rPr lang="en-US" sz="2000" noProof="0" dirty="0" smtClean="0"/>
            </a:br>
            <a:endParaRPr lang="en-US" sz="2000" noProof="0" dirty="0" smtClean="0"/>
          </a:p>
          <a:p>
            <a:r>
              <a:rPr lang="en-US" sz="2000" noProof="0" dirty="0" smtClean="0"/>
              <a:t>adopts </a:t>
            </a:r>
            <a:r>
              <a:rPr lang="en-US" sz="2000" noProof="0" dirty="0" smtClean="0"/>
              <a:t>the standard SQL (employs the JDBC drivers</a:t>
            </a:r>
            <a:r>
              <a:rPr lang="en-US" sz="2000" noProof="0" dirty="0" smtClean="0"/>
              <a:t>) </a:t>
            </a:r>
            <a:br>
              <a:rPr lang="en-US" sz="2000" noProof="0" dirty="0" smtClean="0"/>
            </a:br>
            <a:r>
              <a:rPr lang="en-US" sz="1600" noProof="0" dirty="0" smtClean="0"/>
              <a:t>lets </a:t>
            </a:r>
            <a:r>
              <a:rPr lang="en-US" sz="1600" noProof="0" dirty="0" smtClean="0"/>
              <a:t>to exploit the power of common relational / transactional database for query performance and </a:t>
            </a:r>
            <a:r>
              <a:rPr lang="en-US" sz="1600" noProof="0" dirty="0" smtClean="0"/>
              <a:t>security</a:t>
            </a:r>
          </a:p>
          <a:p>
            <a:endParaRPr lang="en-US" sz="1600" noProof="0" dirty="0" smtClean="0"/>
          </a:p>
          <a:p>
            <a:r>
              <a:rPr lang="en-US" sz="2000" noProof="0" dirty="0" smtClean="0"/>
              <a:t>c</a:t>
            </a:r>
            <a:r>
              <a:rPr lang="en-US" sz="2000" noProof="0" dirty="0" smtClean="0"/>
              <a:t>urrently supported database are MySQL (5.0+)  and  Oracle (9.i+)</a:t>
            </a:r>
          </a:p>
          <a:p>
            <a:endParaRPr lang="en-US" sz="2000" noProof="0" dirty="0" smtClean="0"/>
          </a:p>
          <a:p>
            <a:endParaRPr lang="en-US" sz="2000" noProof="0" dirty="0"/>
          </a:p>
        </p:txBody>
      </p:sp>
      <p:pic>
        <p:nvPicPr>
          <p:cNvPr id="6146" name="Picture 2" descr="http://www.mondotechblog.com/wp-content/uploads/2009/10/oracle.jpg"/>
          <p:cNvPicPr>
            <a:picLocks noChangeAspect="1" noChangeArrowheads="1"/>
          </p:cNvPicPr>
          <p:nvPr/>
        </p:nvPicPr>
        <p:blipFill>
          <a:blip r:embed="rId4" cstate="print"/>
          <a:srcRect t="32582" b="38018"/>
          <a:stretch>
            <a:fillRect/>
          </a:stretch>
        </p:blipFill>
        <p:spPr bwMode="auto">
          <a:xfrm>
            <a:off x="3707904" y="4365104"/>
            <a:ext cx="3592286" cy="792088"/>
          </a:xfrm>
          <a:prstGeom prst="rect">
            <a:avLst/>
          </a:prstGeom>
          <a:noFill/>
        </p:spPr>
      </p:pic>
      <p:pic>
        <p:nvPicPr>
          <p:cNvPr id="6148" name="Picture 4" descr="http://www.salaserver.com/wp-content/uploads/2010/05/mysq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365104"/>
            <a:ext cx="2367304" cy="1726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Installation on MySQL DB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15</a:t>
            </a:fld>
            <a:endParaRPr kumimoji="0"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525963"/>
          </a:xfrm>
        </p:spPr>
        <p:txBody>
          <a:bodyPr>
            <a:normAutofit/>
          </a:bodyPr>
          <a:lstStyle/>
          <a:p>
            <a:r>
              <a:rPr lang="en-US" sz="2000" noProof="0" dirty="0" smtClean="0"/>
              <a:t>Install MySQL; configure the server to support multilingualism (UTF-8 charset)</a:t>
            </a:r>
          </a:p>
          <a:p>
            <a:r>
              <a:rPr lang="en-US" sz="2000" noProof="0" dirty="0" smtClean="0"/>
              <a:t>Create a new database Schema</a:t>
            </a:r>
            <a:br>
              <a:rPr lang="en-US" sz="2000" noProof="0" dirty="0" smtClean="0"/>
            </a:br>
            <a:endParaRPr lang="en-US" sz="2000" noProof="0" dirty="0" smtClean="0"/>
          </a:p>
          <a:p>
            <a:pPr>
              <a:buNone/>
            </a:pPr>
            <a:r>
              <a:rPr lang="en-US" sz="2000" noProof="0" dirty="0" smtClean="0"/>
              <a:t>Manual configuration:</a:t>
            </a:r>
          </a:p>
          <a:p>
            <a:r>
              <a:rPr lang="en-US" sz="2000" noProof="0" dirty="0" smtClean="0"/>
              <a:t>Set the </a:t>
            </a:r>
            <a:r>
              <a:rPr lang="en-US" sz="2000" b="1" noProof="0" dirty="0" smtClean="0"/>
              <a:t>JAVA_HOME</a:t>
            </a:r>
            <a:r>
              <a:rPr lang="en-US" sz="2000" noProof="0" dirty="0" smtClean="0"/>
              <a:t> and the correct </a:t>
            </a:r>
            <a:r>
              <a:rPr lang="en-US" sz="2000" b="1" noProof="0" dirty="0" smtClean="0"/>
              <a:t>PLATFORM</a:t>
            </a:r>
            <a:r>
              <a:rPr lang="en-US" sz="2000" noProof="0" dirty="0" smtClean="0"/>
              <a:t> in the config.bat (or config.sh) script</a:t>
            </a:r>
          </a:p>
          <a:p>
            <a:r>
              <a:rPr lang="en-US" sz="2000" noProof="0" dirty="0" smtClean="0"/>
              <a:t>Copy the oberon_MySQL.ini file from the ./</a:t>
            </a:r>
            <a:r>
              <a:rPr lang="en-US" sz="2000" b="1" i="1" noProof="0" dirty="0" smtClean="0"/>
              <a:t>etc/samples </a:t>
            </a:r>
            <a:r>
              <a:rPr lang="en-US" sz="2000" noProof="0" dirty="0" smtClean="0"/>
              <a:t>folder as ./</a:t>
            </a:r>
            <a:r>
              <a:rPr lang="en-US" sz="2000" b="1" i="1" noProof="0" dirty="0" smtClean="0"/>
              <a:t>etc/oberon.ini</a:t>
            </a:r>
            <a:r>
              <a:rPr lang="en-US" sz="2000" noProof="0" dirty="0" smtClean="0"/>
              <a:t> and set/check the connection parameters</a:t>
            </a:r>
            <a:br>
              <a:rPr lang="en-US" sz="2000" noProof="0" dirty="0" smtClean="0"/>
            </a:br>
            <a:r>
              <a:rPr lang="en-US" sz="2000" noProof="0" dirty="0" smtClean="0"/>
              <a:t>[set the Oberon database user account and the ADMIN password]</a:t>
            </a:r>
          </a:p>
          <a:p>
            <a:r>
              <a:rPr lang="en-US" sz="2000" noProof="0" dirty="0" smtClean="0"/>
              <a:t>Run the startdesign(.bat/.sh) script and launch the installation process (the root password is required)</a:t>
            </a:r>
          </a:p>
          <a:p>
            <a:endParaRPr lang="en-US" sz="20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Installation on Oracle DB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16</a:t>
            </a:fld>
            <a:endParaRPr kumimoji="0"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525963"/>
          </a:xfrm>
        </p:spPr>
        <p:txBody>
          <a:bodyPr>
            <a:normAutofit lnSpcReduction="10000"/>
          </a:bodyPr>
          <a:lstStyle/>
          <a:p>
            <a:r>
              <a:rPr lang="en-US" sz="2000" noProof="0" dirty="0" smtClean="0"/>
              <a:t>Install Oracle server; create a new database which support the </a:t>
            </a:r>
            <a:r>
              <a:rPr lang="en-US" sz="2000" b="1" noProof="0" dirty="0" smtClean="0"/>
              <a:t>UTF8 character set </a:t>
            </a:r>
            <a:r>
              <a:rPr lang="en-US" sz="2000" noProof="0" dirty="0" smtClean="0"/>
              <a:t>(for multilingualism)</a:t>
            </a:r>
          </a:p>
          <a:p>
            <a:r>
              <a:rPr lang="en-US" sz="2000" noProof="0" dirty="0" smtClean="0"/>
              <a:t>Add new TNSNAME for your Oracle server and client </a:t>
            </a:r>
            <a:br>
              <a:rPr lang="en-US" sz="2000" noProof="0" dirty="0" smtClean="0"/>
            </a:br>
            <a:r>
              <a:rPr lang="en-US" sz="1800" noProof="0" dirty="0" smtClean="0"/>
              <a:t>(set the SID with the same name of the database you've already created)</a:t>
            </a:r>
            <a:br>
              <a:rPr lang="en-US" sz="1800" noProof="0" dirty="0" smtClean="0"/>
            </a:br>
            <a:endParaRPr lang="en-US" sz="2000" noProof="0" dirty="0" smtClean="0"/>
          </a:p>
          <a:p>
            <a:pPr>
              <a:buNone/>
            </a:pPr>
            <a:r>
              <a:rPr lang="en-US" sz="2000" noProof="0" dirty="0" smtClean="0"/>
              <a:t>Manual configuration:</a:t>
            </a:r>
          </a:p>
          <a:p>
            <a:r>
              <a:rPr lang="en-US" sz="2000" noProof="0" dirty="0" smtClean="0"/>
              <a:t>Set the </a:t>
            </a:r>
            <a:r>
              <a:rPr lang="en-US" sz="2000" b="1" noProof="0" dirty="0" smtClean="0"/>
              <a:t>JAVA_HOME</a:t>
            </a:r>
            <a:r>
              <a:rPr lang="en-US" sz="2000" noProof="0" dirty="0" smtClean="0"/>
              <a:t> and the correct </a:t>
            </a:r>
            <a:r>
              <a:rPr lang="en-US" sz="2000" b="1" noProof="0" dirty="0" smtClean="0"/>
              <a:t>PLATFORM</a:t>
            </a:r>
            <a:r>
              <a:rPr lang="en-US" sz="2000" noProof="0" dirty="0" smtClean="0"/>
              <a:t> in the config.bat (or config.sh) script</a:t>
            </a:r>
          </a:p>
          <a:p>
            <a:r>
              <a:rPr lang="en-US" sz="2000" noProof="0" dirty="0" smtClean="0"/>
              <a:t>Copy the oberon_ORACLE_OCI.ini file from the ./</a:t>
            </a:r>
            <a:r>
              <a:rPr lang="en-US" sz="2000" b="1" i="1" noProof="0" dirty="0" smtClean="0"/>
              <a:t>etc/samples </a:t>
            </a:r>
            <a:r>
              <a:rPr lang="en-US" sz="2000" noProof="0" dirty="0" smtClean="0"/>
              <a:t>folder as ./</a:t>
            </a:r>
            <a:r>
              <a:rPr lang="en-US" sz="2000" b="1" i="1" noProof="0" dirty="0" smtClean="0"/>
              <a:t>etc/oberon.ini</a:t>
            </a:r>
            <a:r>
              <a:rPr lang="en-US" sz="2000" noProof="0" dirty="0" smtClean="0"/>
              <a:t> and set/check the connection parameters, in particular the service name in the drvurl value</a:t>
            </a:r>
            <a:br>
              <a:rPr lang="en-US" sz="2000" noProof="0" dirty="0" smtClean="0"/>
            </a:br>
            <a:r>
              <a:rPr lang="en-US" sz="2000" noProof="0" dirty="0" smtClean="0"/>
              <a:t>[set the Oberon database user account and the ADMIN password]</a:t>
            </a:r>
          </a:p>
          <a:p>
            <a:r>
              <a:rPr lang="en-US" sz="2000" noProof="0" dirty="0" smtClean="0"/>
              <a:t>Run the startdesign(.bat/.sh) script and launch the installation process (the sys@sysdba password is required)</a:t>
            </a:r>
          </a:p>
          <a:p>
            <a:endParaRPr lang="en-US" sz="20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Installation Wizard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17</a:t>
            </a:fld>
            <a:endParaRPr kumimoji="0"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340768"/>
            <a:ext cx="8291264" cy="4525963"/>
          </a:xfrm>
        </p:spPr>
        <p:txBody>
          <a:bodyPr>
            <a:normAutofit/>
          </a:bodyPr>
          <a:lstStyle/>
          <a:p>
            <a:r>
              <a:rPr lang="en-US" sz="2000" noProof="0" dirty="0" smtClean="0"/>
              <a:t>Helps to perform the manual configuration </a:t>
            </a:r>
            <a:r>
              <a:rPr lang="en-US" sz="2000" noProof="0" dirty="0" smtClean="0"/>
              <a:t>actions</a:t>
            </a:r>
            <a:br>
              <a:rPr lang="en-US" sz="2000" noProof="0" dirty="0" smtClean="0"/>
            </a:br>
            <a:r>
              <a:rPr lang="en-US" sz="1600" noProof="0" dirty="0" smtClean="0"/>
              <a:t>(automatically edits the config and oberon.ini files; executes the installation process) </a:t>
            </a:r>
          </a:p>
          <a:p>
            <a:pPr>
              <a:buNone/>
            </a:pPr>
            <a:r>
              <a:rPr lang="en-US" sz="1800" noProof="0" dirty="0" smtClean="0"/>
              <a:t/>
            </a:r>
            <a:br>
              <a:rPr lang="en-US" sz="1800" noProof="0" dirty="0" smtClean="0"/>
            </a:br>
            <a:endParaRPr lang="en-US" sz="2000" noProof="0" dirty="0" smtClean="0"/>
          </a:p>
          <a:p>
            <a:pPr>
              <a:buNone/>
            </a:pPr>
            <a:endParaRPr lang="en-US" sz="2000" noProof="0" dirty="0"/>
          </a:p>
        </p:txBody>
      </p:sp>
      <p:pic>
        <p:nvPicPr>
          <p:cNvPr id="7" name="Immagine 6" descr="install_1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2671784"/>
            <a:ext cx="3820208" cy="3565528"/>
          </a:xfrm>
          <a:prstGeom prst="rect">
            <a:avLst/>
          </a:prstGeom>
        </p:spPr>
      </p:pic>
      <p:pic>
        <p:nvPicPr>
          <p:cNvPr id="8" name="Immagine 7" descr="install_1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09479" y="2204864"/>
            <a:ext cx="3970833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Configurations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18</a:t>
            </a:fld>
            <a:endParaRPr kumimoji="0"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340768"/>
            <a:ext cx="8291264" cy="4525963"/>
          </a:xfrm>
        </p:spPr>
        <p:txBody>
          <a:bodyPr>
            <a:normAutofit/>
          </a:bodyPr>
          <a:lstStyle/>
          <a:p>
            <a:r>
              <a:rPr lang="en-US" sz="1800" noProof="0" dirty="0" smtClean="0"/>
              <a:t>The access to Oberon can be realized in three </a:t>
            </a:r>
            <a:r>
              <a:rPr lang="en-US" sz="1800" noProof="0" dirty="0" smtClean="0"/>
              <a:t>ways</a:t>
            </a:r>
            <a:br>
              <a:rPr lang="en-US" sz="1800" noProof="0" dirty="0" smtClean="0"/>
            </a:br>
            <a:endParaRPr lang="en-US" sz="2000" noProof="0" dirty="0" smtClean="0"/>
          </a:p>
          <a:p>
            <a:pPr>
              <a:buNone/>
            </a:pPr>
            <a:endParaRPr lang="en-US" sz="2000" noProof="0" dirty="0"/>
          </a:p>
        </p:txBody>
      </p:sp>
      <p:pic>
        <p:nvPicPr>
          <p:cNvPr id="9" name="Immagine 8" descr="connection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1822172"/>
            <a:ext cx="4044641" cy="395476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5220072" y="2156078"/>
            <a:ext cx="29523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US" dirty="0" smtClean="0"/>
              <a:t>Direct connection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smtClean="0"/>
              <a:t>Through RMI server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smtClean="0"/>
              <a:t>Application Server</a:t>
            </a:r>
            <a:br>
              <a:rPr lang="en-US" dirty="0" smtClean="0"/>
            </a:br>
            <a:r>
              <a:rPr lang="en-US" dirty="0" smtClean="0"/>
              <a:t>- direct connected</a:t>
            </a:r>
            <a:br>
              <a:rPr lang="en-US" dirty="0" smtClean="0"/>
            </a:br>
            <a:r>
              <a:rPr lang="en-US" dirty="0" smtClean="0"/>
              <a:t>- RMI server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Rettangolo 10"/>
          <p:cNvSpPr/>
          <p:nvPr/>
        </p:nvSpPr>
        <p:spPr>
          <a:xfrm>
            <a:off x="683568" y="5858108"/>
            <a:ext cx="6048672" cy="52322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pPr indent="-342900"/>
            <a:r>
              <a:rPr lang="en-US" sz="1400" dirty="0" smtClean="0"/>
              <a:t> The desktop client (or web client), the Oberon RMI server, the Application </a:t>
            </a:r>
            <a:r>
              <a:rPr lang="en-US" sz="1400" dirty="0" smtClean="0"/>
              <a:t>Server and </a:t>
            </a:r>
            <a:r>
              <a:rPr lang="en-US" sz="1400" dirty="0" smtClean="0"/>
              <a:t>the database may be physically located on different machines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Internal Architecture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19</a:t>
            </a:fld>
            <a:endParaRPr kumimoji="0" lang="en-US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652120" y="1412776"/>
            <a:ext cx="29523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it-IT" dirty="0" smtClean="0"/>
              <a:t>3 </a:t>
            </a:r>
            <a:r>
              <a:rPr lang="it-IT" dirty="0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logical</a:t>
            </a:r>
            <a:r>
              <a:rPr lang="it-IT" smtClean="0"/>
              <a:t> modules</a:t>
            </a:r>
          </a:p>
          <a:p>
            <a:pPr marL="342900" indent="-342900"/>
            <a:endParaRPr lang="it-IT" smtClean="0"/>
          </a:p>
          <a:p>
            <a:pPr marL="342900" indent="-342900"/>
            <a:r>
              <a:rPr lang="it-IT" smtClean="0"/>
              <a:t>Oberon </a:t>
            </a:r>
            <a:r>
              <a:rPr lang="it-IT" b="1" smtClean="0"/>
              <a:t>OOQL module</a:t>
            </a:r>
          </a:p>
          <a:p>
            <a:pPr marL="342900" indent="-342900"/>
            <a:r>
              <a:rPr lang="en-US" sz="1400" smtClean="0"/>
              <a:t>Translates OOQL </a:t>
            </a:r>
            <a:r>
              <a:rPr lang="en-US" sz="1400" smtClean="0"/>
              <a:t>commands </a:t>
            </a:r>
            <a:endParaRPr lang="en-US" sz="1400" smtClean="0"/>
          </a:p>
          <a:p>
            <a:pPr marL="342900" indent="-342900"/>
            <a:r>
              <a:rPr lang="en-US" sz="1400" smtClean="0"/>
              <a:t>into </a:t>
            </a:r>
            <a:r>
              <a:rPr lang="en-US" sz="1400" smtClean="0"/>
              <a:t>SDK </a:t>
            </a:r>
            <a:r>
              <a:rPr lang="en-US" sz="1400" smtClean="0"/>
              <a:t>java </a:t>
            </a:r>
            <a:r>
              <a:rPr lang="en-US" sz="1400" smtClean="0"/>
              <a:t>processes</a:t>
            </a:r>
            <a:endParaRPr lang="it-IT" smtClean="0"/>
          </a:p>
          <a:p>
            <a:pPr marL="342900" indent="-342900"/>
            <a:endParaRPr lang="it-IT" b="1" smtClean="0"/>
          </a:p>
          <a:p>
            <a:pPr marL="342900" indent="-342900"/>
            <a:r>
              <a:rPr lang="it-IT" smtClean="0"/>
              <a:t>Oberon</a:t>
            </a:r>
            <a:r>
              <a:rPr lang="it-IT" b="1" smtClean="0"/>
              <a:t> J-Interface</a:t>
            </a:r>
          </a:p>
          <a:p>
            <a:pPr marL="342900" indent="-342900"/>
            <a:r>
              <a:rPr lang="en-US" sz="1400" smtClean="0"/>
              <a:t>Defines java interfaces </a:t>
            </a:r>
            <a:r>
              <a:rPr lang="en-US" sz="1400" smtClean="0"/>
              <a:t>to </a:t>
            </a:r>
            <a:r>
              <a:rPr lang="en-US" sz="1400" smtClean="0"/>
              <a:t>access</a:t>
            </a:r>
          </a:p>
          <a:p>
            <a:pPr marL="342900" indent="-342900"/>
            <a:r>
              <a:rPr lang="en-US" sz="1400" smtClean="0"/>
              <a:t>the </a:t>
            </a:r>
            <a:r>
              <a:rPr lang="en-US" sz="1400" smtClean="0"/>
              <a:t>core functionalities</a:t>
            </a:r>
            <a:endParaRPr lang="it-IT" b="1" smtClean="0"/>
          </a:p>
          <a:p>
            <a:pPr marL="342900" indent="-342900"/>
            <a:r>
              <a:rPr lang="it-IT" b="1" smtClean="0"/>
              <a:t/>
            </a:r>
            <a:br>
              <a:rPr lang="it-IT" b="1" smtClean="0"/>
            </a:br>
            <a:endParaRPr lang="it-IT" b="1" smtClean="0"/>
          </a:p>
          <a:p>
            <a:pPr marL="342900" indent="-342900"/>
            <a:r>
              <a:rPr lang="it-IT" smtClean="0"/>
              <a:t>Oberon</a:t>
            </a:r>
            <a:r>
              <a:rPr lang="it-IT" b="1" smtClean="0"/>
              <a:t> Core</a:t>
            </a:r>
            <a:endParaRPr lang="it-IT" b="1" smtClean="0"/>
          </a:p>
        </p:txBody>
      </p:sp>
      <p:pic>
        <p:nvPicPr>
          <p:cNvPr id="13" name="Immagine 12" descr="schem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340768"/>
            <a:ext cx="5048250" cy="499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Features – Object abstraction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noProof="0" dirty="0" smtClean="0"/>
              <a:t>object class paradigm</a:t>
            </a:r>
            <a:r>
              <a:rPr lang="en-US" sz="2400" noProof="0" dirty="0" smtClean="0"/>
              <a:t/>
            </a:r>
            <a:br>
              <a:rPr lang="en-US" sz="2400" noProof="0" dirty="0" smtClean="0"/>
            </a:br>
            <a:r>
              <a:rPr lang="en-US" sz="2400" noProof="0" dirty="0" smtClean="0"/>
              <a:t/>
            </a:r>
            <a:br>
              <a:rPr lang="en-US" sz="2400" noProof="0" dirty="0" smtClean="0"/>
            </a:br>
            <a:r>
              <a:rPr lang="en-US" sz="1600" noProof="0" dirty="0" smtClean="0"/>
              <a:t>allows to </a:t>
            </a:r>
            <a:r>
              <a:rPr lang="en-US" sz="1600" noProof="0" dirty="0" smtClean="0"/>
              <a:t>define </a:t>
            </a:r>
            <a:r>
              <a:rPr lang="en-US" sz="1600" noProof="0" dirty="0" smtClean="0"/>
              <a:t>hierarchical categories </a:t>
            </a:r>
            <a:r>
              <a:rPr lang="en-US" sz="1600" noProof="0" dirty="0" smtClean="0"/>
              <a:t>of similar objects (or classes) and to create their instances with behaviors and internal </a:t>
            </a:r>
            <a:r>
              <a:rPr lang="en-US" sz="1600" noProof="0" dirty="0" smtClean="0"/>
              <a:t>states</a:t>
            </a:r>
            <a:br>
              <a:rPr lang="en-US" sz="1600" noProof="0" dirty="0" smtClean="0"/>
            </a:br>
            <a:r>
              <a:rPr lang="en-US" sz="1600" noProof="0" dirty="0" smtClean="0"/>
              <a:t> </a:t>
            </a:r>
            <a:endParaRPr lang="en-US" sz="1600" noProof="0" dirty="0" smtClean="0"/>
          </a:p>
          <a:p>
            <a:r>
              <a:rPr lang="en-US" sz="2400" noProof="0" dirty="0" smtClean="0"/>
              <a:t>maps the context domain closer to the real-world</a:t>
            </a:r>
            <a:r>
              <a:rPr lang="en-US" sz="2400" noProof="0" dirty="0" smtClean="0"/>
              <a:t/>
            </a:r>
            <a:br>
              <a:rPr lang="en-US" sz="2400" noProof="0" dirty="0" smtClean="0"/>
            </a:br>
            <a:r>
              <a:rPr lang="en-US" sz="2400" noProof="0" dirty="0" smtClean="0"/>
              <a:t/>
            </a:r>
            <a:br>
              <a:rPr lang="en-US" sz="2400" noProof="0" dirty="0" smtClean="0"/>
            </a:br>
            <a:r>
              <a:rPr lang="en-US" sz="1600" noProof="0" dirty="0" smtClean="0"/>
              <a:t>e</a:t>
            </a:r>
            <a:r>
              <a:rPr lang="en-US" sz="1600" noProof="0" dirty="0" smtClean="0"/>
              <a:t>ach object in the real domain can have a direct representation with a business object within the software application domain </a:t>
            </a:r>
            <a:r>
              <a:rPr lang="en-US" sz="2400" noProof="0" dirty="0" smtClean="0"/>
              <a:t/>
            </a:r>
            <a:br>
              <a:rPr lang="en-US" sz="2400" noProof="0" dirty="0" smtClean="0"/>
            </a:br>
            <a:endParaRPr lang="en-US" sz="2400" noProof="0" dirty="0" smtClean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2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Internal Architecture – The Core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20</a:t>
            </a:fld>
            <a:endParaRPr kumimoji="0" lang="en-US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39552" y="1484784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Direct </a:t>
            </a:r>
            <a:r>
              <a:rPr lang="en-US" smtClean="0"/>
              <a:t>interface with the database and the distributed </a:t>
            </a:r>
            <a:r>
              <a:rPr lang="en-US" smtClean="0"/>
              <a:t>file </a:t>
            </a:r>
            <a:r>
              <a:rPr lang="en-US" smtClean="0"/>
              <a:t>systems</a:t>
            </a:r>
          </a:p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Includes the following modules:</a:t>
            </a:r>
            <a:br>
              <a:rPr lang="en-US" smtClean="0"/>
            </a:br>
            <a:endParaRPr lang="en-US" smtClean="0"/>
          </a:p>
          <a:p>
            <a:pPr>
              <a:buFontTx/>
              <a:buChar char="-"/>
            </a:pPr>
            <a:r>
              <a:rPr lang="en-US" smtClean="0"/>
              <a:t> </a:t>
            </a:r>
            <a:r>
              <a:rPr lang="en-US" b="1" smtClean="0"/>
              <a:t>JDBC connector</a:t>
            </a:r>
            <a:r>
              <a:rPr lang="en-US" smtClean="0"/>
              <a:t>:  </a:t>
            </a:r>
            <a:r>
              <a:rPr lang="en-US" smtClean="0"/>
              <a:t>executes database </a:t>
            </a:r>
            <a:r>
              <a:rPr lang="en-US" smtClean="0"/>
              <a:t>operations </a:t>
            </a:r>
            <a:r>
              <a:rPr lang="en-US" smtClean="0"/>
              <a:t>(SQL)</a:t>
            </a:r>
          </a:p>
          <a:p>
            <a:pPr>
              <a:buFontTx/>
              <a:buChar char="-"/>
            </a:pPr>
            <a:r>
              <a:rPr lang="en-US" smtClean="0"/>
              <a:t> </a:t>
            </a:r>
            <a:r>
              <a:rPr lang="en-US" b="1" smtClean="0"/>
              <a:t>FTP/File module</a:t>
            </a:r>
            <a:r>
              <a:rPr lang="en-US" smtClean="0"/>
              <a:t>: </a:t>
            </a:r>
            <a:r>
              <a:rPr lang="en-US" smtClean="0"/>
              <a:t>manages the file storage/retrieval operations </a:t>
            </a:r>
          </a:p>
          <a:p>
            <a:r>
              <a:rPr lang="en-US" smtClean="0"/>
              <a:t>- </a:t>
            </a:r>
            <a:r>
              <a:rPr lang="en-US" b="1" smtClean="0"/>
              <a:t>XML processor</a:t>
            </a:r>
            <a:r>
              <a:rPr lang="en-US" smtClean="0"/>
              <a:t>:  generates </a:t>
            </a:r>
            <a:r>
              <a:rPr lang="en-US" smtClean="0"/>
              <a:t>and </a:t>
            </a:r>
            <a:r>
              <a:rPr lang="en-US" smtClean="0"/>
              <a:t>parses </a:t>
            </a:r>
            <a:r>
              <a:rPr lang="en-US" smtClean="0"/>
              <a:t>XML data</a:t>
            </a:r>
            <a:br>
              <a:rPr lang="en-US" smtClean="0"/>
            </a:br>
            <a:r>
              <a:rPr lang="en-US" smtClean="0"/>
              <a:t>- </a:t>
            </a:r>
            <a:r>
              <a:rPr lang="en-US" b="1" smtClean="0"/>
              <a:t>SOAP processor</a:t>
            </a:r>
            <a:r>
              <a:rPr lang="en-US" smtClean="0"/>
              <a:t>: </a:t>
            </a:r>
            <a:r>
              <a:rPr lang="en-US" sz="1600" smtClean="0"/>
              <a:t>manages </a:t>
            </a:r>
            <a:r>
              <a:rPr lang="en-US" sz="1600" smtClean="0"/>
              <a:t>Web Service </a:t>
            </a:r>
            <a:r>
              <a:rPr lang="en-US" sz="1600" smtClean="0"/>
              <a:t>requests </a:t>
            </a:r>
            <a:r>
              <a:rPr lang="en-US" sz="1600" smtClean="0"/>
              <a:t>(system integrations)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- </a:t>
            </a:r>
            <a:r>
              <a:rPr lang="en-US" b="1" smtClean="0"/>
              <a:t>Mail </a:t>
            </a:r>
            <a:r>
              <a:rPr lang="en-US" b="1" smtClean="0"/>
              <a:t>processor</a:t>
            </a:r>
            <a:r>
              <a:rPr lang="en-US" smtClean="0"/>
              <a:t> </a:t>
            </a:r>
            <a:r>
              <a:rPr lang="en-US" smtClean="0"/>
              <a:t>: sends </a:t>
            </a:r>
            <a:r>
              <a:rPr lang="en-US" smtClean="0"/>
              <a:t>external </a:t>
            </a:r>
            <a:r>
              <a:rPr lang="en-US" smtClean="0"/>
              <a:t>e-mail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- </a:t>
            </a:r>
            <a:r>
              <a:rPr lang="en-US" b="1" smtClean="0"/>
              <a:t>SVN connector</a:t>
            </a:r>
            <a:r>
              <a:rPr lang="en-US" smtClean="0"/>
              <a:t>:  </a:t>
            </a:r>
            <a:r>
              <a:rPr lang="en-US" sz="1600" smtClean="0"/>
              <a:t>synchronizes application </a:t>
            </a:r>
            <a:r>
              <a:rPr lang="en-US" sz="1600" smtClean="0"/>
              <a:t>schema with a version control repository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- </a:t>
            </a:r>
            <a:r>
              <a:rPr lang="en-US" b="1" smtClean="0"/>
              <a:t>TIKA module</a:t>
            </a:r>
            <a:r>
              <a:rPr lang="en-US" smtClean="0"/>
              <a:t>:  file </a:t>
            </a:r>
            <a:r>
              <a:rPr lang="en-US" smtClean="0"/>
              <a:t>content indexing</a:t>
            </a:r>
            <a:br>
              <a:rPr lang="en-US" smtClean="0"/>
            </a:br>
            <a:r>
              <a:rPr lang="en-US" smtClean="0"/>
              <a:t>- </a:t>
            </a:r>
            <a:r>
              <a:rPr lang="en-US" b="1" smtClean="0"/>
              <a:t>Workflow engine</a:t>
            </a:r>
            <a:r>
              <a:rPr lang="en-US" smtClean="0"/>
              <a:t>:  manages workflows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- </a:t>
            </a:r>
            <a:r>
              <a:rPr lang="en-US" b="1" smtClean="0"/>
              <a:t>SWT </a:t>
            </a:r>
            <a:r>
              <a:rPr lang="en-US" b="1" smtClean="0"/>
              <a:t>graphic </a:t>
            </a:r>
            <a:r>
              <a:rPr lang="en-US" b="1" smtClean="0"/>
              <a:t>toolkit</a:t>
            </a:r>
            <a:r>
              <a:rPr lang="en-US" smtClean="0"/>
              <a:t>: generates </a:t>
            </a:r>
            <a:r>
              <a:rPr lang="en-US" smtClean="0"/>
              <a:t>chart images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This </a:t>
            </a:r>
            <a:r>
              <a:rPr lang="en-US" smtClean="0"/>
              <a:t>basic module requires the </a:t>
            </a:r>
            <a:r>
              <a:rPr lang="en-US" b="1" smtClean="0"/>
              <a:t>Java </a:t>
            </a:r>
            <a:r>
              <a:rPr lang="en-US" b="1" smtClean="0"/>
              <a:t>Development </a:t>
            </a:r>
            <a:r>
              <a:rPr lang="en-US" b="1" smtClean="0"/>
              <a:t>Kit </a:t>
            </a:r>
            <a:r>
              <a:rPr lang="en-US" b="1" smtClean="0"/>
              <a:t> (JDK)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to </a:t>
            </a:r>
            <a:r>
              <a:rPr lang="en-US" smtClean="0"/>
              <a:t>run and compile </a:t>
            </a:r>
            <a:r>
              <a:rPr lang="en-US" smtClean="0"/>
              <a:t>java </a:t>
            </a:r>
            <a:r>
              <a:rPr lang="en-US" smtClean="0"/>
              <a:t>classes on the fly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en-US" noProof="0" dirty="0" smtClean="0"/>
              <a:t>Features – Lifecycle Management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noProof="0" dirty="0" smtClean="0"/>
              <a:t>customizable lifecycles for each object instance </a:t>
            </a:r>
            <a:r>
              <a:rPr lang="en-US" sz="2400" noProof="0" dirty="0" smtClean="0"/>
              <a:t/>
            </a:r>
            <a:br>
              <a:rPr lang="en-US" sz="2400" noProof="0" dirty="0" smtClean="0"/>
            </a:br>
            <a:r>
              <a:rPr lang="en-US" sz="2400" noProof="0" dirty="0" smtClean="0"/>
              <a:t/>
            </a:r>
            <a:br>
              <a:rPr lang="en-US" sz="2400" noProof="0" dirty="0" smtClean="0"/>
            </a:br>
            <a:r>
              <a:rPr lang="en-US" sz="1600" noProof="0" dirty="0" smtClean="0"/>
              <a:t>objects </a:t>
            </a:r>
            <a:r>
              <a:rPr lang="en-US" sz="1600" noProof="0" dirty="0" smtClean="0"/>
              <a:t>of the same type can have different </a:t>
            </a:r>
            <a:r>
              <a:rPr lang="en-US" sz="1600" noProof="0" dirty="0" smtClean="0"/>
              <a:t>lifecycles </a:t>
            </a:r>
            <a:r>
              <a:rPr lang="en-US" sz="1600" noProof="0" dirty="0" smtClean="0"/>
              <a:t>at the discretion of their </a:t>
            </a:r>
            <a:r>
              <a:rPr lang="en-US" sz="1600" noProof="0" dirty="0" smtClean="0"/>
              <a:t>creators; objects can change the lifecycle during their existence</a:t>
            </a:r>
            <a:br>
              <a:rPr lang="en-US" sz="1600" noProof="0" dirty="0" smtClean="0"/>
            </a:br>
            <a:r>
              <a:rPr lang="en-US" sz="1600" noProof="0" dirty="0" smtClean="0"/>
              <a:t> </a:t>
            </a:r>
          </a:p>
          <a:p>
            <a:endParaRPr lang="en-US" sz="1600" noProof="0" dirty="0" smtClean="0"/>
          </a:p>
          <a:p>
            <a:endParaRPr lang="en-US" sz="1600" noProof="0" dirty="0" smtClean="0"/>
          </a:p>
          <a:p>
            <a:endParaRPr lang="en-US" sz="1600" noProof="0" dirty="0" smtClean="0"/>
          </a:p>
          <a:p>
            <a:pPr>
              <a:buNone/>
            </a:pPr>
            <a:endParaRPr lang="en-US" sz="1600" noProof="0" dirty="0" smtClean="0"/>
          </a:p>
          <a:p>
            <a:pPr>
              <a:buNone/>
            </a:pPr>
            <a:r>
              <a:rPr lang="en-US" sz="1600" noProof="0" dirty="0" smtClean="0"/>
              <a:t/>
            </a:r>
            <a:br>
              <a:rPr lang="en-US" sz="1600" noProof="0" dirty="0" smtClean="0"/>
            </a:br>
            <a:endParaRPr lang="en-US" sz="1600" noProof="0" dirty="0" smtClean="0"/>
          </a:p>
          <a:p>
            <a:r>
              <a:rPr lang="en-US" sz="2400" noProof="0" dirty="0" smtClean="0"/>
              <a:t>lifecycles fully control the </a:t>
            </a:r>
            <a:r>
              <a:rPr lang="en-US" sz="2400" noProof="0" dirty="0" smtClean="0"/>
              <a:t>object behavior</a:t>
            </a:r>
            <a:r>
              <a:rPr lang="en-US" sz="2400" noProof="0" dirty="0" smtClean="0"/>
              <a:t/>
            </a:r>
            <a:br>
              <a:rPr lang="en-US" sz="2400" noProof="0" dirty="0" smtClean="0"/>
            </a:br>
            <a:r>
              <a:rPr lang="en-US" sz="2400" noProof="0" dirty="0" smtClean="0"/>
              <a:t/>
            </a:r>
            <a:br>
              <a:rPr lang="en-US" sz="2400" noProof="0" dirty="0" smtClean="0"/>
            </a:br>
            <a:r>
              <a:rPr lang="en-US" sz="1600" noProof="0" dirty="0" smtClean="0"/>
              <a:t>defines </a:t>
            </a:r>
            <a:r>
              <a:rPr lang="en-US" sz="1600" noProof="0" dirty="0" smtClean="0"/>
              <a:t>the conditions that must be satisfied for </a:t>
            </a:r>
            <a:r>
              <a:rPr lang="en-US" sz="1600" noProof="0" dirty="0" smtClean="0"/>
              <a:t>all the user actions</a:t>
            </a:r>
            <a:r>
              <a:rPr lang="en-US" sz="2400" noProof="0" dirty="0" smtClean="0"/>
              <a:t/>
            </a:r>
            <a:br>
              <a:rPr lang="en-US" sz="2400" noProof="0" dirty="0" smtClean="0"/>
            </a:br>
            <a:endParaRPr lang="en-US" sz="2400" noProof="0" dirty="0" smtClean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3</a:t>
            </a:fld>
            <a:endParaRPr kumimoji="0"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124196"/>
            <a:ext cx="6552728" cy="1005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en-US" noProof="0" dirty="0" smtClean="0"/>
              <a:t>Features – Document Management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7787208" cy="4968552"/>
          </a:xfrm>
        </p:spPr>
        <p:txBody>
          <a:bodyPr>
            <a:normAutofit/>
          </a:bodyPr>
          <a:lstStyle/>
          <a:p>
            <a:r>
              <a:rPr lang="en-US" sz="2400" noProof="0" dirty="0" smtClean="0"/>
              <a:t>represents a </a:t>
            </a:r>
            <a:r>
              <a:rPr lang="en-US" sz="2400" b="1" noProof="0" dirty="0" smtClean="0"/>
              <a:t>structured repository for documents and information</a:t>
            </a:r>
            <a:r>
              <a:rPr lang="en-US" sz="2400" noProof="0" dirty="0" smtClean="0"/>
              <a:t/>
            </a:r>
            <a:br>
              <a:rPr lang="en-US" sz="2400" noProof="0" dirty="0" smtClean="0"/>
            </a:br>
            <a:r>
              <a:rPr lang="en-US" sz="2400" noProof="0" dirty="0" smtClean="0"/>
              <a:t/>
            </a:r>
            <a:br>
              <a:rPr lang="en-US" sz="2400" noProof="0" dirty="0" smtClean="0"/>
            </a:br>
            <a:r>
              <a:rPr lang="en-US" sz="1700" noProof="0" dirty="0" smtClean="0"/>
              <a:t>Oberon </a:t>
            </a:r>
            <a:r>
              <a:rPr lang="en-US" sz="1700" noProof="0" dirty="0" smtClean="0"/>
              <a:t>manages documents </a:t>
            </a:r>
            <a:r>
              <a:rPr lang="en-US" sz="1700" noProof="0" dirty="0" smtClean="0"/>
              <a:t>from any real context; it </a:t>
            </a:r>
            <a:r>
              <a:rPr lang="en-US" sz="1700" noProof="0" dirty="0" smtClean="0"/>
              <a:t>guarantees:</a:t>
            </a:r>
            <a:endParaRPr lang="en-US" sz="1400" noProof="0" dirty="0" smtClean="0"/>
          </a:p>
          <a:p>
            <a:r>
              <a:rPr lang="en-US" sz="1600" b="1" noProof="0" dirty="0" smtClean="0"/>
              <a:t>Location</a:t>
            </a:r>
            <a:r>
              <a:rPr lang="en-US" sz="1600" noProof="0" dirty="0" smtClean="0"/>
              <a:t>	</a:t>
            </a: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400" noProof="0" dirty="0" smtClean="0"/>
              <a:t>- Where </a:t>
            </a:r>
            <a:r>
              <a:rPr lang="en-US" sz="1400" noProof="0" dirty="0" smtClean="0"/>
              <a:t>will documents be stored? </a:t>
            </a:r>
            <a:r>
              <a:rPr lang="en-US" sz="1400" noProof="0" dirty="0" smtClean="0"/>
              <a:t>  Inside Filespaces and remote Localareas</a:t>
            </a:r>
            <a:br>
              <a:rPr lang="en-US" sz="1400" noProof="0" dirty="0" smtClean="0"/>
            </a:br>
            <a:r>
              <a:rPr lang="en-US" sz="1400" noProof="0" dirty="0" smtClean="0"/>
              <a:t>- Where </a:t>
            </a:r>
            <a:r>
              <a:rPr lang="en-US" sz="1400" noProof="0" dirty="0" smtClean="0"/>
              <a:t>will people need to go to access documents? </a:t>
            </a:r>
            <a:r>
              <a:rPr lang="en-US" sz="1400" noProof="0" dirty="0" smtClean="0"/>
              <a:t> Simply accessing the application</a:t>
            </a:r>
            <a:endParaRPr lang="en-US" sz="1600" noProof="0" dirty="0" smtClean="0"/>
          </a:p>
          <a:p>
            <a:r>
              <a:rPr lang="en-US" sz="1600" b="1" noProof="0" dirty="0" smtClean="0"/>
              <a:t>Filing</a:t>
            </a:r>
            <a:r>
              <a:rPr lang="en-US" sz="1600" noProof="0" dirty="0" smtClean="0"/>
              <a:t>	</a:t>
            </a: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400" noProof="0" dirty="0" smtClean="0"/>
              <a:t>- What </a:t>
            </a:r>
            <a:r>
              <a:rPr lang="en-US" sz="1400" noProof="0" dirty="0" smtClean="0"/>
              <a:t>methods will be used to organize or index the documents to assist in later retrieval? </a:t>
            </a:r>
            <a:r>
              <a:rPr lang="en-US" sz="1400" noProof="0" dirty="0" smtClean="0"/>
              <a:t/>
            </a:r>
            <a:br>
              <a:rPr lang="en-US" sz="1400" noProof="0" dirty="0" smtClean="0"/>
            </a:br>
            <a:r>
              <a:rPr lang="en-US" sz="1200" noProof="0" dirty="0" smtClean="0"/>
              <a:t>   </a:t>
            </a:r>
            <a:r>
              <a:rPr lang="en-US" sz="1400" noProof="0" dirty="0" smtClean="0"/>
              <a:t>There are different ways according to filespace definition</a:t>
            </a:r>
            <a:endParaRPr lang="en-US" sz="1600" noProof="0" dirty="0" smtClean="0"/>
          </a:p>
          <a:p>
            <a:r>
              <a:rPr lang="en-US" sz="1600" b="1" noProof="0" dirty="0" smtClean="0"/>
              <a:t>Retrieval</a:t>
            </a:r>
            <a:r>
              <a:rPr lang="en-US" sz="1600" noProof="0" dirty="0" smtClean="0"/>
              <a:t>	</a:t>
            </a: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400" noProof="0" dirty="0" smtClean="0"/>
              <a:t>-How </a:t>
            </a:r>
            <a:r>
              <a:rPr lang="en-US" sz="1400" noProof="0" dirty="0" smtClean="0"/>
              <a:t>will documents be found? </a:t>
            </a:r>
            <a:r>
              <a:rPr lang="en-US" sz="1400" noProof="0" dirty="0" smtClean="0"/>
              <a:t> Documents are associated with business objects</a:t>
            </a:r>
            <a:br>
              <a:rPr lang="en-US" sz="1400" noProof="0" dirty="0" smtClean="0"/>
            </a:br>
            <a:r>
              <a:rPr lang="en-US" sz="1400" noProof="0" dirty="0" smtClean="0"/>
              <a:t>-What </a:t>
            </a:r>
            <a:r>
              <a:rPr lang="en-US" sz="1400" noProof="0" dirty="0" smtClean="0"/>
              <a:t>kind of information about documents are indexed for rapid retrieval</a:t>
            </a:r>
            <a:r>
              <a:rPr lang="en-US" sz="1400" noProof="0" dirty="0" smtClean="0"/>
              <a:t>? The full file content or metadata</a:t>
            </a:r>
          </a:p>
          <a:p>
            <a:r>
              <a:rPr lang="en-US" sz="1600" b="1" noProof="0" dirty="0" smtClean="0"/>
              <a:t>Security</a:t>
            </a:r>
            <a:r>
              <a:rPr lang="en-US" sz="1600" noProof="0" dirty="0" smtClean="0"/>
              <a:t>	</a:t>
            </a:r>
            <a:br>
              <a:rPr lang="en-US" sz="1600" noProof="0" dirty="0" smtClean="0"/>
            </a:br>
            <a:r>
              <a:rPr lang="en-US" sz="1400" noProof="0" dirty="0" smtClean="0"/>
              <a:t>-How will documents be kept secure?  How will unauthorized personnel be </a:t>
            </a:r>
            <a:br>
              <a:rPr lang="en-US" sz="1400" noProof="0" dirty="0" smtClean="0"/>
            </a:br>
            <a:r>
              <a:rPr lang="en-US" sz="1400" noProof="0" dirty="0" smtClean="0"/>
              <a:t>prevented from reading, modifying or destroying documents?   </a:t>
            </a:r>
            <a:br>
              <a:rPr lang="en-US" sz="1400" noProof="0" dirty="0" smtClean="0"/>
            </a:br>
            <a:r>
              <a:rPr lang="en-US" sz="1400" noProof="0" dirty="0" smtClean="0"/>
              <a:t>Setting access conditions in lifecycle definitions</a:t>
            </a:r>
          </a:p>
          <a:p>
            <a:pPr>
              <a:buNone/>
            </a:pPr>
            <a:endParaRPr lang="en-US" sz="1600" noProof="0" dirty="0" smtClean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4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en-US" noProof="0" dirty="0" smtClean="0"/>
              <a:t>Features – Document Management </a:t>
            </a:r>
            <a:r>
              <a:rPr lang="en-US" sz="2000" noProof="0" dirty="0" smtClean="0"/>
              <a:t>(2)</a:t>
            </a:r>
            <a:endParaRPr lang="en-US" noProof="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7787208" cy="4641379"/>
          </a:xfrm>
        </p:spPr>
        <p:txBody>
          <a:bodyPr>
            <a:normAutofit/>
          </a:bodyPr>
          <a:lstStyle/>
          <a:p>
            <a:r>
              <a:rPr lang="en-US" sz="1600" b="1" noProof="0" dirty="0" smtClean="0"/>
              <a:t>Disaster </a:t>
            </a:r>
            <a:r>
              <a:rPr lang="en-US" sz="1600" b="1" noProof="0" dirty="0" smtClean="0"/>
              <a:t>recovery</a:t>
            </a:r>
            <a:r>
              <a:rPr lang="en-US" sz="1600" noProof="0" dirty="0" smtClean="0"/>
              <a:t>	</a:t>
            </a: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400" noProof="0" dirty="0" smtClean="0"/>
              <a:t>How </a:t>
            </a:r>
            <a:r>
              <a:rPr lang="en-US" sz="1400" noProof="0" dirty="0" smtClean="0"/>
              <a:t>can documents be recovered in case of destruction from fires, floods or natural disasters</a:t>
            </a:r>
            <a:r>
              <a:rPr lang="en-US" sz="1400" noProof="0" dirty="0" smtClean="0"/>
              <a:t>?  Files can be replicated in distributed file systems</a:t>
            </a:r>
            <a:endParaRPr lang="en-US" sz="1400" noProof="0" dirty="0" smtClean="0"/>
          </a:p>
          <a:p>
            <a:r>
              <a:rPr lang="en-US" sz="1600" b="1" noProof="0" dirty="0" smtClean="0"/>
              <a:t>Archiving</a:t>
            </a:r>
            <a:r>
              <a:rPr lang="en-US" sz="1600" noProof="0" dirty="0" smtClean="0"/>
              <a:t>	</a:t>
            </a: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400" noProof="0" dirty="0" smtClean="0"/>
              <a:t>How </a:t>
            </a:r>
            <a:r>
              <a:rPr lang="en-US" sz="1400" noProof="0" dirty="0" smtClean="0"/>
              <a:t>can documents be preserved for future </a:t>
            </a:r>
            <a:r>
              <a:rPr lang="en-US" sz="1400" noProof="0" dirty="0" smtClean="0"/>
              <a:t>readability?  By some custom procedure </a:t>
            </a:r>
            <a:endParaRPr lang="en-US" sz="1400" noProof="0" dirty="0" smtClean="0"/>
          </a:p>
          <a:p>
            <a:r>
              <a:rPr lang="en-US" sz="1600" b="1" noProof="0" dirty="0" smtClean="0"/>
              <a:t>Distribution</a:t>
            </a:r>
            <a:r>
              <a:rPr lang="en-US" sz="1600" noProof="0" dirty="0" smtClean="0"/>
              <a:t>	</a:t>
            </a: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400" noProof="0" dirty="0" smtClean="0"/>
              <a:t>How </a:t>
            </a:r>
            <a:r>
              <a:rPr lang="en-US" sz="1400" noProof="0" dirty="0" smtClean="0"/>
              <a:t>can documents be available to the people that need them</a:t>
            </a:r>
            <a:r>
              <a:rPr lang="en-US" sz="1400" noProof="0" dirty="0" smtClean="0"/>
              <a:t>? By people direct access or system/client (for example CAD application) integrations</a:t>
            </a:r>
            <a:endParaRPr lang="en-US" sz="1400" noProof="0" dirty="0" smtClean="0"/>
          </a:p>
          <a:p>
            <a:r>
              <a:rPr lang="en-US" sz="1600" b="1" noProof="0" dirty="0" smtClean="0"/>
              <a:t>Workflow</a:t>
            </a:r>
            <a:r>
              <a:rPr lang="en-US" sz="1600" noProof="0" dirty="0" smtClean="0"/>
              <a:t>	</a:t>
            </a: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400" noProof="0" dirty="0" smtClean="0"/>
              <a:t>If </a:t>
            </a:r>
            <a:r>
              <a:rPr lang="en-US" sz="1400" noProof="0" dirty="0" smtClean="0"/>
              <a:t>documents need to pass from one person to another, what are the rules for how their work should flow</a:t>
            </a:r>
            <a:r>
              <a:rPr lang="en-US" sz="1400" noProof="0" dirty="0" smtClean="0"/>
              <a:t>?  Oberon manages workflows and allows information flow among steps</a:t>
            </a:r>
            <a:endParaRPr lang="en-US" sz="1400" noProof="0" dirty="0" smtClean="0"/>
          </a:p>
          <a:p>
            <a:r>
              <a:rPr lang="en-US" sz="1600" b="1" noProof="0" dirty="0" smtClean="0"/>
              <a:t>Creation / Version control</a:t>
            </a:r>
            <a:r>
              <a:rPr lang="en-US" sz="1600" noProof="0" dirty="0" smtClean="0"/>
              <a:t>	</a:t>
            </a:r>
            <a:r>
              <a:rPr lang="en-US" sz="1600" noProof="0" dirty="0" smtClean="0"/>
              <a:t/>
            </a:r>
            <a:br>
              <a:rPr lang="en-US" sz="1600" noProof="0" dirty="0" smtClean="0"/>
            </a:br>
            <a:r>
              <a:rPr lang="en-US" sz="1400" noProof="0" dirty="0" smtClean="0"/>
              <a:t>How </a:t>
            </a:r>
            <a:r>
              <a:rPr lang="en-US" sz="1400" noProof="0" dirty="0" smtClean="0"/>
              <a:t>are documents created? </a:t>
            </a:r>
            <a:r>
              <a:rPr lang="en-US" sz="1400" noProof="0" dirty="0" smtClean="0"/>
              <a:t> Is version </a:t>
            </a:r>
            <a:r>
              <a:rPr lang="en-US" sz="1400" noProof="0" dirty="0" smtClean="0"/>
              <a:t>control </a:t>
            </a:r>
            <a:r>
              <a:rPr lang="en-US" sz="1400" noProof="0" dirty="0" smtClean="0"/>
              <a:t>supported? Yes, by using business object as document containers</a:t>
            </a:r>
            <a:endParaRPr lang="en-US" sz="1400" noProof="0" dirty="0" smtClean="0"/>
          </a:p>
          <a:p>
            <a:r>
              <a:rPr lang="en-US" sz="1600" b="1" noProof="0" dirty="0" smtClean="0"/>
              <a:t>Traceability</a:t>
            </a:r>
            <a:r>
              <a:rPr lang="en-US" sz="1600" noProof="0" dirty="0" smtClean="0"/>
              <a:t> </a:t>
            </a:r>
            <a:br>
              <a:rPr lang="en-US" sz="1600" noProof="0" dirty="0" smtClean="0"/>
            </a:br>
            <a:r>
              <a:rPr lang="en-US" sz="1400" noProof="0" dirty="0" smtClean="0"/>
              <a:t>When</a:t>
            </a:r>
            <a:r>
              <a:rPr lang="en-US" sz="1400" noProof="0" dirty="0" smtClean="0"/>
              <a:t>, where and by whom are documents created, modified, published and </a:t>
            </a:r>
            <a:r>
              <a:rPr lang="en-US" sz="1400" noProof="0" dirty="0" smtClean="0"/>
              <a:t>stored?</a:t>
            </a:r>
            <a:br>
              <a:rPr lang="en-US" sz="1400" noProof="0" dirty="0" smtClean="0"/>
            </a:br>
            <a:r>
              <a:rPr lang="en-US" sz="1400" noProof="0" dirty="0" smtClean="0"/>
              <a:t>All operations made on documents attached files can be logged</a:t>
            </a:r>
            <a:endParaRPr lang="en-US" sz="1400" noProof="0" dirty="0" smtClean="0"/>
          </a:p>
          <a:p>
            <a:pPr>
              <a:buNone/>
            </a:pPr>
            <a:endParaRPr lang="en-US" sz="1600" noProof="0" dirty="0" smtClean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5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Features – Access Management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6</a:t>
            </a:fld>
            <a:endParaRPr kumimoji="0"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525963"/>
          </a:xfrm>
        </p:spPr>
        <p:txBody>
          <a:bodyPr>
            <a:normAutofit/>
          </a:bodyPr>
          <a:lstStyle/>
          <a:p>
            <a:r>
              <a:rPr lang="en-US" sz="2400" noProof="0" dirty="0" smtClean="0"/>
              <a:t>allows an advanced user </a:t>
            </a:r>
            <a:r>
              <a:rPr lang="en-US" sz="2400" noProof="0" dirty="0" smtClean="0"/>
              <a:t>profilation</a:t>
            </a:r>
            <a:r>
              <a:rPr lang="en-US" sz="2400" noProof="0" dirty="0" smtClean="0"/>
              <a:t/>
            </a:r>
            <a:br>
              <a:rPr lang="en-US" sz="2400" noProof="0" dirty="0" smtClean="0"/>
            </a:br>
            <a:r>
              <a:rPr lang="en-US" sz="1800" noProof="0" dirty="0" smtClean="0"/>
              <a:t>users </a:t>
            </a:r>
            <a:r>
              <a:rPr lang="en-US" sz="1800" noProof="0" dirty="0" smtClean="0"/>
              <a:t>may have their direct or inherited (from </a:t>
            </a:r>
            <a:r>
              <a:rPr lang="en-US" sz="1800" noProof="0" dirty="0" smtClean="0"/>
              <a:t>assignments </a:t>
            </a:r>
            <a:r>
              <a:rPr lang="en-US" sz="1800" noProof="0" dirty="0" smtClean="0"/>
              <a:t>they have </a:t>
            </a:r>
            <a:r>
              <a:rPr lang="en-US" sz="1800" noProof="0" dirty="0" smtClean="0"/>
              <a:t>from teams they belong to) </a:t>
            </a:r>
            <a:r>
              <a:rPr lang="en-US" sz="1800" noProof="0" dirty="0" smtClean="0"/>
              <a:t>access </a:t>
            </a:r>
            <a:r>
              <a:rPr lang="en-US" sz="1800" noProof="0" dirty="0" smtClean="0"/>
              <a:t>rights for any application action</a:t>
            </a:r>
            <a:endParaRPr lang="en-US" sz="2400" noProof="0" dirty="0"/>
          </a:p>
        </p:txBody>
      </p:sp>
      <p:pic>
        <p:nvPicPr>
          <p:cNvPr id="7" name="Immagine 6" descr="actor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2708920"/>
            <a:ext cx="4955877" cy="32785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en-US" noProof="0" dirty="0" smtClean="0"/>
              <a:t>Features – Workflow Management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7</a:t>
            </a:fld>
            <a:endParaRPr kumimoji="0"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525963"/>
          </a:xfrm>
        </p:spPr>
        <p:txBody>
          <a:bodyPr>
            <a:normAutofit/>
          </a:bodyPr>
          <a:lstStyle/>
          <a:p>
            <a:r>
              <a:rPr lang="en-US" sz="2400" noProof="0" dirty="0" smtClean="0"/>
              <a:t>allows to </a:t>
            </a:r>
            <a:r>
              <a:rPr lang="en-US" sz="2400" noProof="0" dirty="0" smtClean="0"/>
              <a:t>define </a:t>
            </a:r>
            <a:r>
              <a:rPr lang="en-US" sz="2400" noProof="0" dirty="0" smtClean="0"/>
              <a:t>and run different </a:t>
            </a:r>
            <a:r>
              <a:rPr lang="en-US" sz="2400" noProof="0" dirty="0" smtClean="0"/>
              <a:t>workflows for different types of jobs or processes </a:t>
            </a:r>
            <a:br>
              <a:rPr lang="en-US" sz="2400" noProof="0" dirty="0" smtClean="0"/>
            </a:br>
            <a:r>
              <a:rPr lang="en-US" sz="1800" noProof="0" dirty="0" smtClean="0"/>
              <a:t>- ensures </a:t>
            </a:r>
            <a:r>
              <a:rPr lang="en-US" sz="1800" noProof="0" dirty="0" smtClean="0"/>
              <a:t>that the individuals responsible for </a:t>
            </a:r>
            <a:r>
              <a:rPr lang="en-US" sz="1800" noProof="0" dirty="0" smtClean="0"/>
              <a:t>each task </a:t>
            </a:r>
            <a:r>
              <a:rPr lang="en-US" sz="1800" noProof="0" dirty="0" smtClean="0"/>
              <a:t>are notified and receive the data they need to execute their stage of the process</a:t>
            </a:r>
            <a:endParaRPr lang="en-US" sz="2400" noProof="0" dirty="0"/>
          </a:p>
        </p:txBody>
      </p:sp>
      <p:pic>
        <p:nvPicPr>
          <p:cNvPr id="2050" name="Picture 2" descr="C:\iMarche\oberon\tutorial\images\wf3_03.png"/>
          <p:cNvPicPr>
            <a:picLocks noChangeAspect="1" noChangeArrowheads="1"/>
          </p:cNvPicPr>
          <p:nvPr/>
        </p:nvPicPr>
        <p:blipFill>
          <a:blip r:embed="rId4" cstate="print"/>
          <a:srcRect l="2478" t="9362" r="2557" b="13401"/>
          <a:stretch>
            <a:fillRect/>
          </a:stretch>
        </p:blipFill>
        <p:spPr bwMode="auto">
          <a:xfrm>
            <a:off x="971600" y="3212976"/>
            <a:ext cx="5328592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Features</a:t>
            </a:r>
            <a:r>
              <a:rPr lang="en-US" noProof="0" dirty="0" smtClean="0"/>
              <a:t> – </a:t>
            </a:r>
            <a:r>
              <a:rPr lang="en-US" sz="4400" noProof="0" dirty="0" smtClean="0"/>
              <a:t>Multiple deployment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8</a:t>
            </a:fld>
            <a:endParaRPr kumimoji="0"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340768"/>
            <a:ext cx="7931224" cy="4525963"/>
          </a:xfrm>
        </p:spPr>
        <p:txBody>
          <a:bodyPr>
            <a:normAutofit/>
          </a:bodyPr>
          <a:lstStyle/>
          <a:p>
            <a:r>
              <a:rPr lang="en-US" sz="2400" noProof="0" dirty="0" smtClean="0"/>
              <a:t>allows web and desktop application deployments</a:t>
            </a:r>
            <a:br>
              <a:rPr lang="en-US" sz="2400" noProof="0" dirty="0" smtClean="0"/>
            </a:br>
            <a:r>
              <a:rPr lang="en-US" sz="1600" noProof="0" dirty="0" smtClean="0"/>
              <a:t>Gives users, without extensive technical development skills, the ability to create business applications able to publish and share information via web </a:t>
            </a:r>
            <a:r>
              <a:rPr lang="en-US" sz="1600" noProof="0" dirty="0" smtClean="0"/>
              <a:t>interfaces or through desktop (SWT) thick-clients</a:t>
            </a:r>
            <a:endParaRPr lang="en-US" sz="1600" noProof="0" dirty="0" smtClean="0"/>
          </a:p>
          <a:p>
            <a:endParaRPr lang="en-US" sz="2400" noProof="0" dirty="0"/>
          </a:p>
        </p:txBody>
      </p:sp>
      <p:pic>
        <p:nvPicPr>
          <p:cNvPr id="3077" name="Picture 5" descr="C:\Users\Mirko\Desktop\webclien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212976"/>
            <a:ext cx="3886523" cy="3101107"/>
          </a:xfrm>
          <a:prstGeom prst="rect">
            <a:avLst/>
          </a:prstGeom>
          <a:noFill/>
        </p:spPr>
      </p:pic>
      <p:pic>
        <p:nvPicPr>
          <p:cNvPr id="3079" name="Picture 7" descr="C:\Users\Mirko\Desktop\webclie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492896"/>
            <a:ext cx="3744416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en-US" noProof="0" dirty="0" smtClean="0"/>
              <a:t>Features</a:t>
            </a:r>
            <a:r>
              <a:rPr lang="en-US" noProof="0" dirty="0" smtClean="0"/>
              <a:t> – </a:t>
            </a:r>
            <a:r>
              <a:rPr lang="en-US" sz="4000" noProof="0" dirty="0" smtClean="0"/>
              <a:t>S</a:t>
            </a:r>
            <a:r>
              <a:rPr lang="en-US" sz="1600" noProof="0" dirty="0" smtClean="0"/>
              <a:t>ervice</a:t>
            </a:r>
            <a:r>
              <a:rPr lang="en-US" sz="4000" noProof="0" dirty="0" smtClean="0"/>
              <a:t>O</a:t>
            </a:r>
            <a:r>
              <a:rPr lang="en-US" sz="1600" noProof="0" dirty="0" smtClean="0"/>
              <a:t>riented</a:t>
            </a:r>
            <a:r>
              <a:rPr lang="en-US" sz="4000" noProof="0" dirty="0" smtClean="0"/>
              <a:t>A</a:t>
            </a:r>
            <a:r>
              <a:rPr lang="en-US" sz="1600" noProof="0" dirty="0" smtClean="0"/>
              <a:t>rchitecture</a:t>
            </a:r>
            <a:r>
              <a:rPr lang="en-US" sz="4000" noProof="0" dirty="0" smtClean="0"/>
              <a:t> integrations</a:t>
            </a:r>
            <a:endParaRPr lang="en-US" noProof="0" dirty="0"/>
          </a:p>
        </p:txBody>
      </p:sp>
      <p:pic>
        <p:nvPicPr>
          <p:cNvPr id="12" name="Immagine 11" descr="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5445224"/>
            <a:ext cx="1763688" cy="1288087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0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9</a:t>
            </a:fld>
            <a:endParaRPr kumimoji="0"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525963"/>
          </a:xfrm>
        </p:spPr>
        <p:txBody>
          <a:bodyPr>
            <a:normAutofit/>
          </a:bodyPr>
          <a:lstStyle/>
          <a:p>
            <a:r>
              <a:rPr lang="en-US" sz="2000" noProof="0" dirty="0" smtClean="0"/>
              <a:t>The access to the object data and documents about a Business-Services is guaranteed at any time through web-services or other </a:t>
            </a:r>
            <a:r>
              <a:rPr lang="en-US" sz="2000" i="1" noProof="0" dirty="0" smtClean="0"/>
              <a:t>Simple Object Access Protocol (</a:t>
            </a:r>
            <a:r>
              <a:rPr lang="en-US" sz="2000" noProof="0" dirty="0" smtClean="0"/>
              <a:t>SOAP) and XML interfaces</a:t>
            </a:r>
            <a:endParaRPr lang="en-US" sz="2400" noProof="0" dirty="0"/>
          </a:p>
        </p:txBody>
      </p:sp>
      <p:pic>
        <p:nvPicPr>
          <p:cNvPr id="7" name="Immagine 6" descr="ws1_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2852936"/>
            <a:ext cx="3528392" cy="3204956"/>
          </a:xfrm>
          <a:prstGeom prst="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2083</TotalTime>
  <Words>410</Words>
  <Application>Microsoft Office PowerPoint</Application>
  <PresentationFormat>Presentazione su schermo (4:3)</PresentationFormat>
  <Paragraphs>132</Paragraphs>
  <Slides>20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Technic</vt:lpstr>
      <vt:lpstr>On-Line Course Lesson 2 – Features Installation &amp; Configuration</vt:lpstr>
      <vt:lpstr>Features – Object abstraction</vt:lpstr>
      <vt:lpstr>Features – Lifecycle Management</vt:lpstr>
      <vt:lpstr>Features – Document Management</vt:lpstr>
      <vt:lpstr>Features – Document Management (2)</vt:lpstr>
      <vt:lpstr>Features – Access Management</vt:lpstr>
      <vt:lpstr>Features – Workflow Management</vt:lpstr>
      <vt:lpstr>Features – Multiple deployment</vt:lpstr>
      <vt:lpstr>Features – ServiceOrientedArchitecture integrations</vt:lpstr>
      <vt:lpstr>Features – Language Localization</vt:lpstr>
      <vt:lpstr>Features – Object Query Language</vt:lpstr>
      <vt:lpstr>Features – Administration tools</vt:lpstr>
      <vt:lpstr>Features – Chart Engine</vt:lpstr>
      <vt:lpstr>Installation</vt:lpstr>
      <vt:lpstr>Installation on MySQL DB</vt:lpstr>
      <vt:lpstr>Installation on Oracle DB</vt:lpstr>
      <vt:lpstr>Installation Wizard</vt:lpstr>
      <vt:lpstr>Configurations</vt:lpstr>
      <vt:lpstr>Internal Architecture</vt:lpstr>
      <vt:lpstr>Internal Architecture – The Core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Mirko</dc:creator>
  <cp:lastModifiedBy>Mirko</cp:lastModifiedBy>
  <cp:revision>228</cp:revision>
  <dcterms:created xsi:type="dcterms:W3CDTF">2010-11-03T07:56:15Z</dcterms:created>
  <dcterms:modified xsi:type="dcterms:W3CDTF">2010-11-09T09:41:51Z</dcterms:modified>
</cp:coreProperties>
</file>