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1" r:id="rId24"/>
    <p:sldId id="282" r:id="rId25"/>
    <p:sldId id="279" r:id="rId26"/>
    <p:sldId id="280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02" autoAdjust="0"/>
    <p:restoredTop sz="94561" autoAdjust="0"/>
  </p:normalViewPr>
  <p:slideViewPr>
    <p:cSldViewPr>
      <p:cViewPr varScale="1">
        <p:scale>
          <a:sx n="70" d="100"/>
          <a:sy n="70" d="100"/>
        </p:scale>
        <p:origin x="-10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2759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7173A-73F0-4643-A932-404D1810EF86}" type="datetimeFigureOut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45B0D-EB3C-4854-8F99-EEC89A7EA2BD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E994-B85E-4C8E-AA9A-AE38BD89DA30}" type="datetime1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2B60-D8D3-450D-A6EE-F8D1FB5889FB}" type="datetime1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819D-64CC-4949-B6EF-A7D947B9CADD}" type="datetime1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842CF-262B-468A-8603-920622AE0716}" type="datetime1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645-E191-4A98-A4AF-755E061A40F6}" type="datetime1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213-9D95-4DF5-B6BA-D2B00AF150AD}" type="datetime1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D2F1-D172-4A64-99D0-564971DE6E80}" type="datetime1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08D-0B39-4B0F-B4F9-B47186EBACD2}" type="datetime1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0098-C04D-4422-AFE5-599562448008}" type="datetime1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D47DB-175E-437A-A70B-E04261D98ED1}" type="datetime1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dirty="0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E593471-0627-4BC6-A47D-506A3FF6CF5D}" type="datetime1">
              <a:rPr lang="en-US" smtClean="0"/>
              <a:pPr/>
              <a:t>11/9/2010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igura a mano libera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igura a mano libera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AA090B4-1B06-42F2-BEBD-9E01C82E55C4}" type="datetime1">
              <a:rPr lang="en-US" smtClean="0"/>
              <a:pPr/>
              <a:t>11/9/2010</a:t>
            </a:fld>
            <a:endParaRPr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7544" y="3717032"/>
            <a:ext cx="6264696" cy="1368152"/>
          </a:xfrm>
        </p:spPr>
        <p:txBody>
          <a:bodyPr>
            <a:noAutofit/>
          </a:bodyPr>
          <a:lstStyle/>
          <a:p>
            <a:r>
              <a:rPr lang="en-US" sz="4400" cap="none" noProof="0" dirty="0" smtClean="0">
                <a:latin typeface="Aharoni" pitchFamily="2" charset="-79"/>
                <a:cs typeface="Aharoni" pitchFamily="2" charset="-79"/>
              </a:rPr>
              <a:t>On-Line Course</a:t>
            </a:r>
            <a:br>
              <a:rPr lang="en-US" sz="4400" cap="none" noProof="0" dirty="0" smtClean="0">
                <a:latin typeface="Aharoni" pitchFamily="2" charset="-79"/>
                <a:cs typeface="Aharoni" pitchFamily="2" charset="-79"/>
              </a:rPr>
            </a:br>
            <a:r>
              <a:rPr lang="en-US" sz="4400" cap="none" noProof="0" dirty="0" smtClean="0">
                <a:ln w="50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</a:rPr>
              <a:t>Lesson 1 - Introduction</a:t>
            </a:r>
            <a:endParaRPr lang="en-US" sz="4400" cap="none" noProof="0" dirty="0">
              <a:ln w="5000" cmpd="sng">
                <a:solidFill>
                  <a:schemeClr val="accent1">
                    <a:lumMod val="75000"/>
                  </a:schemeClr>
                </a:solidFill>
                <a:prstDash val="solid"/>
              </a:ln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52192" y="2780928"/>
            <a:ext cx="6480048" cy="504056"/>
          </a:xfrm>
        </p:spPr>
        <p:txBody>
          <a:bodyPr/>
          <a:lstStyle/>
          <a:p>
            <a:r>
              <a:rPr lang="en-US" noProof="0" dirty="0" smtClean="0"/>
              <a:t>Object Based Enterprise Resource Organization</a:t>
            </a:r>
            <a:endParaRPr lang="en-US" noProof="0" dirty="0"/>
          </a:p>
        </p:txBody>
      </p:sp>
      <p:pic>
        <p:nvPicPr>
          <p:cNvPr id="4" name="Immagine 3" descr="ob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6233770" cy="1986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Infrastructure 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3789040"/>
            <a:ext cx="7467600" cy="68093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noProof="0" dirty="0" smtClean="0"/>
              <a:t/>
            </a:r>
            <a:br>
              <a:rPr lang="en-US" sz="2400" noProof="0" dirty="0" smtClean="0"/>
            </a:br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pic>
        <p:nvPicPr>
          <p:cNvPr id="5" name="Immagine 4" descr="architec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412776"/>
            <a:ext cx="5832648" cy="419666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3419872" y="436510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Filespace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635896" y="4869160"/>
            <a:ext cx="1215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Localarea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Ovale 11"/>
          <p:cNvSpPr/>
          <p:nvPr/>
        </p:nvSpPr>
        <p:spPr>
          <a:xfrm>
            <a:off x="1835696" y="1844824"/>
            <a:ext cx="936104" cy="2880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115616" y="177281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Objectspace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67544" y="5662989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OBERON kernel is a database which contains the instances of Object classes created in a business context</a:t>
            </a:r>
            <a:endParaRPr lang="en-US" dirty="0"/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10</a:t>
            </a:fld>
            <a:endParaRPr kumimoji="0"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ObjectSpace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noProof="0" dirty="0" smtClean="0"/>
              <a:t>Storage partition used to organize families of business objects within the database </a:t>
            </a:r>
            <a:br>
              <a:rPr lang="en-US" sz="2400" noProof="0" dirty="0" smtClean="0"/>
            </a:br>
            <a:r>
              <a:rPr lang="en-US" sz="2400" noProof="0" dirty="0" smtClean="0"/>
              <a:t>- </a:t>
            </a:r>
            <a:r>
              <a:rPr lang="en-US" sz="1800" noProof="0" dirty="0" smtClean="0"/>
              <a:t>in a library, it might contain books of a similar argument or for a single historical period. </a:t>
            </a:r>
            <a:br>
              <a:rPr lang="en-US" sz="1800" noProof="0" dirty="0" smtClean="0"/>
            </a:br>
            <a:r>
              <a:rPr lang="en-US" sz="1800" noProof="0" dirty="0" smtClean="0"/>
              <a:t>- in an engineering company, it might contain all objects related to a product family or to a specific project.  </a:t>
            </a:r>
            <a:br>
              <a:rPr lang="en-US" sz="1800" noProof="0" dirty="0" smtClean="0"/>
            </a:br>
            <a:endParaRPr lang="en-US" sz="1800" noProof="0" dirty="0" smtClean="0"/>
          </a:p>
          <a:p>
            <a:r>
              <a:rPr lang="en-US" sz="2400" noProof="0" dirty="0" smtClean="0"/>
              <a:t>Limits the search space and improves the overall performances.</a:t>
            </a:r>
            <a:br>
              <a:rPr lang="en-US" sz="2400" noProof="0" dirty="0" smtClean="0"/>
            </a:br>
            <a:r>
              <a:rPr lang="en-US" sz="2400" noProof="0" dirty="0" smtClean="0"/>
              <a:t>( </a:t>
            </a:r>
            <a:r>
              <a:rPr lang="en-US" sz="1700" noProof="0" dirty="0" smtClean="0"/>
              <a:t>if you are searching for a specific object and you know the objectspace where it is stored, you can avoid to scan the whole database )</a:t>
            </a:r>
            <a:r>
              <a:rPr lang="en-US" sz="2400" noProof="0" dirty="0" smtClean="0"/>
              <a:t/>
            </a:r>
            <a:br>
              <a:rPr lang="en-US" sz="2400" noProof="0" dirty="0" smtClean="0"/>
            </a:br>
            <a:endParaRPr lang="en-US" sz="2400" noProof="0" dirty="0" smtClean="0"/>
          </a:p>
          <a:p>
            <a:r>
              <a:rPr lang="en-US" sz="2400" noProof="0" dirty="0" smtClean="0"/>
              <a:t>Similar concept of TableSpace used to organize </a:t>
            </a:r>
            <a:br>
              <a:rPr lang="en-US" sz="2400" noProof="0" dirty="0" smtClean="0"/>
            </a:br>
            <a:r>
              <a:rPr lang="en-US" sz="2400" noProof="0" dirty="0" smtClean="0"/>
              <a:t>tables inside relational databases</a:t>
            </a:r>
          </a:p>
          <a:p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11</a:t>
            </a:fld>
            <a:endParaRPr kumimoji="0"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ObjectSpace </a:t>
            </a:r>
            <a:r>
              <a:rPr lang="en-US" sz="3200" noProof="0" dirty="0" smtClean="0"/>
              <a:t>– Technical Notes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16832"/>
            <a:ext cx="8435280" cy="4209331"/>
          </a:xfrm>
        </p:spPr>
        <p:txBody>
          <a:bodyPr>
            <a:normAutofit/>
          </a:bodyPr>
          <a:lstStyle/>
          <a:p>
            <a:r>
              <a:rPr lang="en-US" sz="2400" noProof="0" dirty="0" smtClean="0"/>
              <a:t>Creating new OS = Generating tables inside a DB tablespace (and indexes inside a index [table]space)</a:t>
            </a:r>
          </a:p>
          <a:p>
            <a:r>
              <a:rPr lang="en-US" sz="2400" noProof="0" dirty="0" smtClean="0"/>
              <a:t>Each OS has a unique Code (5 digits) </a:t>
            </a:r>
            <a:br>
              <a:rPr lang="en-US" sz="2400" noProof="0" dirty="0" smtClean="0"/>
            </a:br>
            <a:r>
              <a:rPr lang="en-US" sz="2400" noProof="0" dirty="0" smtClean="0"/>
              <a:t>- </a:t>
            </a:r>
            <a:r>
              <a:rPr lang="en-US" sz="1800" noProof="0" dirty="0" smtClean="0"/>
              <a:t>OS table names are prefixed with the OS Code </a:t>
            </a:r>
            <a:r>
              <a:rPr lang="en-US" sz="1400" noProof="0" dirty="0" smtClean="0"/>
              <a:t>( for example:  Z00012_...... ) </a:t>
            </a:r>
            <a:r>
              <a:rPr lang="en-US" sz="1800" noProof="0" dirty="0" smtClean="0"/>
              <a:t/>
            </a:r>
            <a:br>
              <a:rPr lang="en-US" sz="1800" noProof="0" dirty="0" smtClean="0"/>
            </a:br>
            <a:r>
              <a:rPr lang="en-US" sz="1800" noProof="0" dirty="0" smtClean="0"/>
              <a:t>-  Business Objects collected inside a OS include the OS code in their ID</a:t>
            </a:r>
            <a:br>
              <a:rPr lang="en-US" sz="1800" noProof="0" dirty="0" smtClean="0"/>
            </a:br>
            <a:r>
              <a:rPr lang="en-US" sz="1800" noProof="0" dirty="0" smtClean="0"/>
              <a:t/>
            </a:r>
            <a:br>
              <a:rPr lang="en-US" sz="1800" noProof="0" dirty="0" smtClean="0"/>
            </a:br>
            <a:r>
              <a:rPr lang="en-US" sz="1800" noProof="0" dirty="0" smtClean="0"/>
              <a:t>    BOID  =  # OS Code – hex(BO local ID) </a:t>
            </a:r>
            <a:r>
              <a:rPr lang="en-US" sz="1400" noProof="0" dirty="0" smtClean="0"/>
              <a:t>  ( for example:  #00012-A751F093 )</a:t>
            </a:r>
            <a:br>
              <a:rPr lang="en-US" sz="1400" noProof="0" dirty="0" smtClean="0"/>
            </a:br>
            <a:r>
              <a:rPr lang="en-US" sz="1400" noProof="0" dirty="0" smtClean="0"/>
              <a:t/>
            </a:r>
            <a:br>
              <a:rPr lang="en-US" sz="1400" noProof="0" dirty="0" smtClean="0"/>
            </a:br>
            <a:r>
              <a:rPr lang="en-US" sz="1400" noProof="0" dirty="0" smtClean="0"/>
              <a:t>- </a:t>
            </a:r>
            <a:r>
              <a:rPr lang="en-US" sz="1800" noProof="0" dirty="0" smtClean="0"/>
              <a:t> Moving a BO from a OS to another causes the BOID regeneration</a:t>
            </a:r>
            <a:br>
              <a:rPr lang="en-US" sz="1800" noProof="0" dirty="0" smtClean="0"/>
            </a:br>
            <a:r>
              <a:rPr lang="en-US" sz="1800" noProof="0" dirty="0" smtClean="0"/>
              <a:t>-  The max number of BO </a:t>
            </a:r>
            <a:r>
              <a:rPr lang="en-US" sz="1800" u="sng" noProof="0" dirty="0" smtClean="0"/>
              <a:t>for each OS</a:t>
            </a:r>
            <a:r>
              <a:rPr lang="en-US" sz="1800" noProof="0" dirty="0" smtClean="0"/>
              <a:t> is 2^32 = 16^8 = 4,294,967,296</a:t>
            </a:r>
            <a:endParaRPr lang="en-US" sz="2800" noProof="0" dirty="0" smtClean="0"/>
          </a:p>
          <a:p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12</a:t>
            </a:fld>
            <a:endParaRPr kumimoji="0"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FileSpace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525963"/>
          </a:xfrm>
        </p:spPr>
        <p:txBody>
          <a:bodyPr>
            <a:normAutofit fontScale="92500"/>
          </a:bodyPr>
          <a:lstStyle/>
          <a:p>
            <a:r>
              <a:rPr lang="en-US" sz="2400" noProof="0" dirty="0" smtClean="0"/>
              <a:t>S</a:t>
            </a:r>
            <a:r>
              <a:rPr lang="en-US" sz="2800" noProof="0" dirty="0" smtClean="0"/>
              <a:t>torage location for application physical files </a:t>
            </a:r>
            <a:br>
              <a:rPr lang="en-US" sz="2800" noProof="0" dirty="0" smtClean="0"/>
            </a:br>
            <a:r>
              <a:rPr lang="en-US" sz="2000" noProof="0" dirty="0" smtClean="0"/>
              <a:t>- Business objects may have associated documents and other generic files</a:t>
            </a:r>
            <a:br>
              <a:rPr lang="en-US" sz="2000" noProof="0" dirty="0" smtClean="0"/>
            </a:br>
            <a:r>
              <a:rPr lang="en-US" sz="1600" noProof="0" dirty="0" smtClean="0"/>
              <a:t>( a drawing object can have attached CAD files, a product object can have attached photos, a project can have planning files and so on)</a:t>
            </a:r>
            <a:r>
              <a:rPr lang="en-US" sz="2000" noProof="0" dirty="0" smtClean="0"/>
              <a:t/>
            </a:r>
            <a:br>
              <a:rPr lang="en-US" sz="2000" noProof="0" dirty="0" smtClean="0"/>
            </a:br>
            <a:r>
              <a:rPr lang="en-US" sz="2000" noProof="0" dirty="0" smtClean="0"/>
              <a:t>- all files attached to Oberon objects are contained into a file store</a:t>
            </a:r>
            <a:r>
              <a:rPr lang="en-US" sz="1800" noProof="0" dirty="0" smtClean="0"/>
              <a:t/>
            </a:r>
            <a:br>
              <a:rPr lang="en-US" sz="1800" noProof="0" dirty="0" smtClean="0"/>
            </a:br>
            <a:endParaRPr lang="en-US" sz="2000" noProof="0" dirty="0" smtClean="0"/>
          </a:p>
          <a:p>
            <a:r>
              <a:rPr lang="en-US" sz="2800" noProof="0" dirty="0" smtClean="0"/>
              <a:t>a FileSpace provides:</a:t>
            </a:r>
            <a:br>
              <a:rPr lang="en-US" sz="2800" noProof="0" dirty="0" smtClean="0"/>
            </a:br>
            <a:r>
              <a:rPr lang="en-US" sz="1800" noProof="0" dirty="0" smtClean="0"/>
              <a:t>• Information on the physical storage location for each file put into Oberon </a:t>
            </a:r>
            <a:br>
              <a:rPr lang="en-US" sz="1800" noProof="0" dirty="0" smtClean="0"/>
            </a:br>
            <a:r>
              <a:rPr lang="en-US" sz="1800" noProof="0" dirty="0" smtClean="0"/>
              <a:t>• Access to that information</a:t>
            </a:r>
            <a:br>
              <a:rPr lang="en-US" sz="1800" noProof="0" dirty="0" smtClean="0"/>
            </a:br>
            <a:r>
              <a:rPr lang="en-US" sz="1800" noProof="0" dirty="0" smtClean="0"/>
              <a:t>• Access to files using different access methods depending on the FS type</a:t>
            </a:r>
            <a:br>
              <a:rPr lang="en-US" sz="1800" noProof="0" dirty="0" smtClean="0"/>
            </a:br>
            <a:r>
              <a:rPr lang="en-US" sz="1800" noProof="0" dirty="0" smtClean="0"/>
              <a:t>• Full text search</a:t>
            </a:r>
            <a:br>
              <a:rPr lang="en-US" sz="1800" noProof="0" dirty="0" smtClean="0"/>
            </a:br>
            <a:r>
              <a:rPr lang="en-US" sz="1400" noProof="0" dirty="0" smtClean="0"/>
              <a:t>[A filespace can be configured to provide full text search capabilities for the files it contains, </a:t>
            </a:r>
            <a:br>
              <a:rPr lang="en-US" sz="1400" noProof="0" dirty="0" smtClean="0"/>
            </a:br>
            <a:r>
              <a:rPr lang="en-US" sz="1400" noProof="0" dirty="0" smtClean="0"/>
              <a:t>but this functionality requires additional indexing software ]</a:t>
            </a:r>
            <a:endParaRPr lang="en-US" sz="2800" noProof="0" dirty="0" smtClean="0"/>
          </a:p>
          <a:p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13</a:t>
            </a:fld>
            <a:endParaRPr kumimoji="0"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FileSpace </a:t>
            </a:r>
            <a:r>
              <a:rPr lang="en-US" sz="3200" noProof="0" dirty="0" smtClean="0"/>
              <a:t>– Technical Notes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7427168" cy="4569371"/>
          </a:xfrm>
        </p:spPr>
        <p:txBody>
          <a:bodyPr>
            <a:normAutofit lnSpcReduction="10000"/>
          </a:bodyPr>
          <a:lstStyle/>
          <a:p>
            <a:r>
              <a:rPr lang="en-US" sz="2400" noProof="0" dirty="0" smtClean="0"/>
              <a:t>Different types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sz="1600" noProof="0" dirty="0" smtClean="0"/>
              <a:t>- </a:t>
            </a:r>
            <a:r>
              <a:rPr lang="en-US" sz="1600" b="1" noProof="0" dirty="0" smtClean="0"/>
              <a:t>database: </a:t>
            </a:r>
            <a:r>
              <a:rPr lang="en-US" sz="1400" noProof="0" dirty="0" smtClean="0"/>
              <a:t>file contents placed inside database BLOB fields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600" noProof="0" dirty="0" smtClean="0"/>
              <a:t>- </a:t>
            </a:r>
            <a:r>
              <a:rPr lang="en-US" sz="1600" b="1" noProof="0" dirty="0" smtClean="0"/>
              <a:t>file:           </a:t>
            </a:r>
            <a:r>
              <a:rPr lang="en-US" sz="1400" noProof="0" dirty="0" smtClean="0"/>
              <a:t>files are stored in the Network File System (NFS); the storage location is </a:t>
            </a:r>
            <a:br>
              <a:rPr lang="en-US" sz="1400" noProof="0" dirty="0" smtClean="0"/>
            </a:br>
            <a:r>
              <a:rPr lang="en-US" sz="1400" noProof="0" dirty="0" smtClean="0"/>
              <a:t>                           established by the server absolute (mounted) path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600" noProof="0" dirty="0" smtClean="0"/>
              <a:t>- </a:t>
            </a:r>
            <a:r>
              <a:rPr lang="en-US" sz="1600" b="1" noProof="0" dirty="0" smtClean="0"/>
              <a:t>ftp</a:t>
            </a:r>
            <a:r>
              <a:rPr lang="en-US" sz="1600" noProof="0" dirty="0" smtClean="0"/>
              <a:t>:            </a:t>
            </a:r>
            <a:r>
              <a:rPr lang="en-US" sz="1400" noProof="0" dirty="0" smtClean="0"/>
              <a:t>uses the standard File Transfer Protocol to exchange and manipulate </a:t>
            </a:r>
            <a:br>
              <a:rPr lang="en-US" sz="1400" noProof="0" dirty="0" smtClean="0"/>
            </a:br>
            <a:r>
              <a:rPr lang="en-US" sz="1400" noProof="0" dirty="0" smtClean="0"/>
              <a:t>                           files over a TCP/IP-based network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600" noProof="0" dirty="0" smtClean="0"/>
              <a:t>- </a:t>
            </a:r>
            <a:r>
              <a:rPr lang="en-US" sz="1600" b="1" noProof="0" dirty="0" smtClean="0"/>
              <a:t>http:         </a:t>
            </a:r>
            <a:r>
              <a:rPr lang="en-US" sz="1400" noProof="0" dirty="0" smtClean="0"/>
              <a:t>files are exchanged by web-services exposed by a host over a TCP/IP-</a:t>
            </a:r>
            <a:br>
              <a:rPr lang="en-US" sz="1400" noProof="0" dirty="0" smtClean="0"/>
            </a:br>
            <a:r>
              <a:rPr lang="en-US" sz="1400" noProof="0" dirty="0" smtClean="0"/>
              <a:t>                           based network</a:t>
            </a:r>
            <a:endParaRPr lang="en-US" sz="1600" noProof="0" dirty="0" smtClean="0"/>
          </a:p>
          <a:p>
            <a:pPr marL="396000">
              <a:spcBef>
                <a:spcPts val="600"/>
              </a:spcBef>
            </a:pPr>
            <a:r>
              <a:rPr lang="en-US" sz="2400" noProof="0" dirty="0" smtClean="0"/>
              <a:t>Name hashing</a:t>
            </a:r>
            <a:br>
              <a:rPr lang="en-US" sz="2400" noProof="0" dirty="0" smtClean="0"/>
            </a:br>
            <a:r>
              <a:rPr lang="en-US" sz="2000" noProof="0" dirty="0" smtClean="0"/>
              <a:t>- </a:t>
            </a:r>
            <a:r>
              <a:rPr lang="en-US" sz="1400" noProof="0" dirty="0" smtClean="0"/>
              <a:t>file name encryption avoids collisions inside the filespace</a:t>
            </a:r>
            <a:br>
              <a:rPr lang="en-US" sz="1400" noProof="0" dirty="0" smtClean="0"/>
            </a:br>
            <a:r>
              <a:rPr lang="en-US" sz="1400" noProof="0" dirty="0" smtClean="0"/>
              <a:t>-  hashed names are represented by 8 digit hexadecimal random number followed by </a:t>
            </a:r>
            <a:br>
              <a:rPr lang="en-US" sz="1400" noProof="0" dirty="0" smtClean="0"/>
            </a:br>
            <a:r>
              <a:rPr lang="en-US" sz="1400" noProof="0" dirty="0" smtClean="0"/>
              <a:t>    the filetype extension (for example: </a:t>
            </a:r>
            <a:r>
              <a:rPr lang="en-US" sz="1400" i="1" noProof="0" dirty="0" smtClean="0"/>
              <a:t>14D195A2.txt</a:t>
            </a:r>
            <a:r>
              <a:rPr lang="en-US" sz="1400" noProof="0" dirty="0" smtClean="0"/>
              <a:t> )</a:t>
            </a:r>
            <a:br>
              <a:rPr lang="en-US" sz="1400" noProof="0" dirty="0" smtClean="0"/>
            </a:br>
            <a:endParaRPr lang="en-US" sz="1400" noProof="0" dirty="0" smtClean="0"/>
          </a:p>
          <a:p>
            <a:pPr marL="396000">
              <a:spcBef>
                <a:spcPts val="0"/>
              </a:spcBef>
            </a:pPr>
            <a:r>
              <a:rPr lang="en-US" sz="2400" noProof="0" dirty="0" smtClean="0"/>
              <a:t>Sub-folders</a:t>
            </a:r>
            <a:br>
              <a:rPr lang="en-US" sz="2400" noProof="0" dirty="0" smtClean="0"/>
            </a:br>
            <a:r>
              <a:rPr lang="en-US" sz="2400" noProof="0" dirty="0" smtClean="0"/>
              <a:t>- </a:t>
            </a:r>
            <a:r>
              <a:rPr lang="en-US" sz="1400" noProof="0" dirty="0" smtClean="0"/>
              <a:t>physical location path is subdivided into several sub-folders</a:t>
            </a:r>
            <a:br>
              <a:rPr lang="en-US" sz="1400" noProof="0" dirty="0" smtClean="0"/>
            </a:br>
            <a:r>
              <a:rPr lang="en-US" sz="1400" noProof="0" dirty="0" smtClean="0"/>
              <a:t>-   location of each file is determined by its generated hashed name</a:t>
            </a:r>
            <a:br>
              <a:rPr lang="en-US" sz="1400" noProof="0" dirty="0" smtClean="0"/>
            </a:br>
            <a:r>
              <a:rPr lang="en-US" sz="1400" noProof="0" dirty="0" smtClean="0"/>
              <a:t>    ( for example you can find the hashed file </a:t>
            </a:r>
            <a:r>
              <a:rPr lang="en-US" sz="1400" i="1" noProof="0" dirty="0" smtClean="0"/>
              <a:t>14D195A2.txt</a:t>
            </a:r>
            <a:r>
              <a:rPr lang="en-US" sz="1400" noProof="0" dirty="0" smtClean="0"/>
              <a:t> under the</a:t>
            </a:r>
            <a:br>
              <a:rPr lang="en-US" sz="1400" noProof="0" dirty="0" smtClean="0"/>
            </a:br>
            <a:r>
              <a:rPr lang="en-US" sz="1400" noProof="0" dirty="0" smtClean="0"/>
              <a:t>      </a:t>
            </a:r>
            <a:r>
              <a:rPr lang="en-US" sz="1400" i="1" noProof="0" dirty="0" smtClean="0"/>
              <a:t>&lt;filespace-Path&gt; / &lt;filespace-SubPath&gt; / 14 / D1</a:t>
            </a:r>
            <a:r>
              <a:rPr lang="en-US" sz="1400" noProof="0" dirty="0" smtClean="0"/>
              <a:t> directory )</a:t>
            </a:r>
            <a:endParaRPr lang="en-US" sz="1400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14</a:t>
            </a:fld>
            <a:endParaRPr kumimoji="0"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FS-LocalArea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7859216" cy="4133056"/>
          </a:xfrm>
        </p:spPr>
        <p:txBody>
          <a:bodyPr>
            <a:normAutofit fontScale="85000" lnSpcReduction="20000"/>
          </a:bodyPr>
          <a:lstStyle/>
          <a:p>
            <a:r>
              <a:rPr lang="en-US" sz="2400" noProof="0" dirty="0" smtClean="0"/>
              <a:t>alternative storage areas where the files are replicated </a:t>
            </a:r>
          </a:p>
          <a:p>
            <a:pPr>
              <a:buNone/>
            </a:pPr>
            <a:r>
              <a:rPr lang="en-US" sz="2000" noProof="0" dirty="0" smtClean="0"/>
              <a:t>	</a:t>
            </a:r>
            <a:r>
              <a:rPr lang="en-US" sz="1800" noProof="0" dirty="0" smtClean="0"/>
              <a:t>enhance upload/download performance for clients (or application servers) that require access to a centralized file storage space </a:t>
            </a:r>
            <a:br>
              <a:rPr lang="en-US" sz="1800" noProof="0" dirty="0" smtClean="0"/>
            </a:br>
            <a:r>
              <a:rPr lang="en-US" sz="1800" noProof="0" dirty="0" smtClean="0"/>
              <a:t/>
            </a:r>
            <a:br>
              <a:rPr lang="en-US" sz="1800" noProof="0" dirty="0" smtClean="0"/>
            </a:br>
            <a:endParaRPr lang="en-US" sz="1800" noProof="0" dirty="0" smtClean="0"/>
          </a:p>
          <a:p>
            <a:r>
              <a:rPr lang="en-US" sz="2400" noProof="0" dirty="0" smtClean="0"/>
              <a:t>selection is related to users</a:t>
            </a:r>
            <a:br>
              <a:rPr lang="en-US" sz="2400" noProof="0" dirty="0" smtClean="0"/>
            </a:br>
            <a:r>
              <a:rPr lang="en-US" sz="1800" noProof="0" dirty="0" smtClean="0"/>
              <a:t>when a files is attached to an Oberon object, it is transferred to the user’s preferred LA (if it supports the destination filespace)</a:t>
            </a:r>
            <a:br>
              <a:rPr lang="en-US" sz="1800" noProof="0" dirty="0" smtClean="0"/>
            </a:br>
            <a:endParaRPr lang="en-US" sz="1800" noProof="0" dirty="0" smtClean="0"/>
          </a:p>
          <a:p>
            <a:r>
              <a:rPr lang="en-US" sz="2400" noProof="0" dirty="0" smtClean="0"/>
              <a:t>multiple association</a:t>
            </a:r>
            <a:br>
              <a:rPr lang="en-US" sz="2400" noProof="0" dirty="0" smtClean="0"/>
            </a:br>
            <a:r>
              <a:rPr lang="en-US" sz="2000" noProof="0" dirty="0" smtClean="0"/>
              <a:t>- </a:t>
            </a:r>
            <a:r>
              <a:rPr lang="en-US" sz="1800" noProof="0" dirty="0" smtClean="0"/>
              <a:t>filespace can have more than one related localareas</a:t>
            </a:r>
            <a:br>
              <a:rPr lang="en-US" sz="1800" noProof="0" dirty="0" smtClean="0"/>
            </a:br>
            <a:r>
              <a:rPr lang="en-US" sz="1800" noProof="0" dirty="0" smtClean="0"/>
              <a:t>- localarea can contain replication for more than one filespace</a:t>
            </a:r>
            <a:br>
              <a:rPr lang="en-US" sz="1800" noProof="0" dirty="0" smtClean="0"/>
            </a:br>
            <a:endParaRPr lang="en-US" sz="3200" noProof="0" dirty="0" smtClean="0"/>
          </a:p>
          <a:p>
            <a:r>
              <a:rPr lang="en-US" sz="2400" noProof="0" dirty="0" smtClean="0"/>
              <a:t>replication is asynchronous</a:t>
            </a:r>
            <a:r>
              <a:rPr lang="en-US" sz="2800" noProof="0" dirty="0" smtClean="0"/>
              <a:t/>
            </a:r>
            <a:br>
              <a:rPr lang="en-US" sz="2800" noProof="0" dirty="0" smtClean="0"/>
            </a:br>
            <a:r>
              <a:rPr lang="en-US" sz="1900" noProof="0" dirty="0" smtClean="0"/>
              <a:t>files are duplicated to and from mirrored LAs only when synchronizing commands are passed telling Oberon to do so. </a:t>
            </a:r>
            <a:endParaRPr lang="en-US" sz="2800" noProof="0" dirty="0" smtClean="0"/>
          </a:p>
          <a:p>
            <a:endParaRPr lang="en-US" u="sng" noProof="0" dirty="0" smtClean="0"/>
          </a:p>
          <a:p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15</a:t>
            </a:fld>
            <a:endParaRPr kumimoji="0"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FS-LocalArea</a:t>
            </a:r>
            <a:r>
              <a:rPr lang="en-US" sz="3200" noProof="0" dirty="0" smtClean="0"/>
              <a:t>– Technical Notes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355976" y="1772816"/>
            <a:ext cx="4248472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noProof="0" dirty="0" smtClean="0"/>
              <a:t>	Physical Path</a:t>
            </a:r>
          </a:p>
          <a:p>
            <a:pPr>
              <a:buNone/>
            </a:pPr>
            <a:r>
              <a:rPr lang="en-US" sz="1600" noProof="0" dirty="0" smtClean="0"/>
              <a:t>	When a localarea is associated with a filespace the physical storage path for files is the following: </a:t>
            </a:r>
            <a:br>
              <a:rPr lang="en-US" sz="1600" noProof="0" dirty="0" smtClean="0"/>
            </a:b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600" i="1" noProof="0" dirty="0" smtClean="0"/>
              <a:t>&lt;localarea-</a:t>
            </a:r>
            <a:r>
              <a:rPr lang="en-US" sz="1600" b="1" i="1" noProof="0" dirty="0" smtClean="0"/>
              <a:t>Path</a:t>
            </a:r>
            <a:r>
              <a:rPr lang="en-US" sz="1600" i="1" noProof="0" dirty="0" smtClean="0"/>
              <a:t>&gt;/&lt;filespace-SubPath&gt;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600" noProof="0" dirty="0" smtClean="0"/>
              <a:t>Filespace's replicas are all collected under subfolders inside the localarea Path on the relative filesystem.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endParaRPr lang="en-US" sz="1400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pic>
        <p:nvPicPr>
          <p:cNvPr id="5" name="Immagine 4" descr="fs1_0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559" y="1556792"/>
            <a:ext cx="3924425" cy="4581128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16</a:t>
            </a:fld>
            <a:endParaRPr kumimoji="0"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Design the Application Domain 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17</a:t>
            </a:fld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noProof="0" dirty="0" smtClean="0"/>
              <a:t>If you are going to create a domain object to represent an entity inside your application, you have to define:</a:t>
            </a:r>
          </a:p>
          <a:p>
            <a:pPr>
              <a:buNone/>
            </a:pPr>
            <a:r>
              <a:rPr lang="en-US" sz="2000" noProof="0" dirty="0" smtClean="0"/>
              <a:t>	- the characteristics for this object </a:t>
            </a:r>
          </a:p>
          <a:p>
            <a:pPr>
              <a:buNone/>
            </a:pPr>
            <a:r>
              <a:rPr lang="en-US" sz="2000" noProof="0" dirty="0" smtClean="0"/>
              <a:t>	- how the object can be related to the others</a:t>
            </a:r>
          </a:p>
          <a:p>
            <a:pPr>
              <a:buNone/>
            </a:pPr>
            <a:r>
              <a:rPr lang="en-US" sz="2000" noProof="0" dirty="0" smtClean="0"/>
              <a:t>	- the actions that can be done with it </a:t>
            </a:r>
          </a:p>
          <a:p>
            <a:pPr>
              <a:buNone/>
            </a:pPr>
            <a:r>
              <a:rPr lang="en-US" sz="2000" noProof="0" dirty="0" smtClean="0"/>
              <a:t>	- who can perform these actions</a:t>
            </a:r>
          </a:p>
          <a:p>
            <a:pPr>
              <a:buNone/>
            </a:pPr>
            <a:endParaRPr lang="en-US" sz="2000" u="sng" noProof="0" dirty="0" smtClean="0"/>
          </a:p>
          <a:p>
            <a:r>
              <a:rPr lang="en-US" sz="2400" noProof="0" dirty="0" smtClean="0"/>
              <a:t>Each object is an instance of a well-defined object model and it is described by an </a:t>
            </a:r>
            <a:r>
              <a:rPr lang="en-US" sz="2400" b="1" i="1" noProof="0" dirty="0" smtClean="0"/>
              <a:t>object class</a:t>
            </a:r>
          </a:p>
          <a:p>
            <a:pPr>
              <a:buNone/>
            </a:pPr>
            <a:endParaRPr lang="en-US" sz="2000" noProof="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Class 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18</a:t>
            </a:fld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noProof="0" dirty="0" smtClean="0"/>
              <a:t>defines the business object characteristics, identifies the object type and the collection of features it can have (attributes and behaviors)</a:t>
            </a:r>
          </a:p>
          <a:p>
            <a:pPr>
              <a:buNone/>
            </a:pPr>
            <a:endParaRPr lang="en-US" sz="2000" u="sng" noProof="0" dirty="0" smtClean="0"/>
          </a:p>
          <a:p>
            <a:r>
              <a:rPr lang="en-US" sz="2400" noProof="0" dirty="0" smtClean="0"/>
              <a:t>can have any number of</a:t>
            </a:r>
            <a:r>
              <a:rPr lang="en-US" sz="2400" i="1" noProof="0" dirty="0" smtClean="0"/>
              <a:t> </a:t>
            </a:r>
            <a:r>
              <a:rPr lang="en-US" sz="2400" b="1" i="1" noProof="0" dirty="0" smtClean="0"/>
              <a:t>sub-classes</a:t>
            </a:r>
            <a:r>
              <a:rPr lang="en-US" sz="2400" noProof="0" dirty="0" smtClean="0"/>
              <a:t>, creating a class hierarchy (the sub-classes inherit </a:t>
            </a:r>
            <a:r>
              <a:rPr lang="en-US" sz="2400" u="sng" noProof="0" dirty="0" smtClean="0"/>
              <a:t>all</a:t>
            </a:r>
            <a:r>
              <a:rPr lang="en-US" sz="2400" noProof="0" dirty="0" smtClean="0"/>
              <a:t> the parent classes properties)</a:t>
            </a:r>
            <a:br>
              <a:rPr lang="en-US" sz="2400" noProof="0" dirty="0" smtClean="0"/>
            </a:br>
            <a:endParaRPr lang="en-US" sz="2400" noProof="0" dirty="0" smtClean="0"/>
          </a:p>
          <a:p>
            <a:r>
              <a:rPr lang="en-US" sz="2400" noProof="0" dirty="0" smtClean="0"/>
              <a:t>Each Business Object is uniquely identified by its class, its name, and - if it is versionable - by its revision</a:t>
            </a:r>
          </a:p>
          <a:p>
            <a:pPr>
              <a:buNone/>
            </a:pPr>
            <a:endParaRPr lang="en-US" sz="2000" noProof="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Class </a:t>
            </a:r>
            <a:r>
              <a:rPr lang="en-US" sz="4800" noProof="0" dirty="0" smtClean="0"/>
              <a:t>hierarchy</a:t>
            </a:r>
            <a:r>
              <a:rPr lang="en-US" noProof="0" dirty="0" smtClean="0"/>
              <a:t> 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19</a:t>
            </a:fld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683568" y="5340349"/>
            <a:ext cx="5688632" cy="68093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" noProof="0" dirty="0" smtClean="0"/>
              <a:t>Sub-classes inherit the parent class(es) properties</a:t>
            </a:r>
          </a:p>
          <a:p>
            <a:pPr>
              <a:buNone/>
            </a:pPr>
            <a:r>
              <a:rPr lang="en-US" sz="2000" noProof="0" dirty="0" smtClean="0"/>
              <a:t>and extend these with additional specifications</a:t>
            </a:r>
          </a:p>
        </p:txBody>
      </p:sp>
      <p:pic>
        <p:nvPicPr>
          <p:cNvPr id="9" name="Immagine 8" descr="sub-class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3314" y="1390742"/>
            <a:ext cx="5044830" cy="38384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What is OBEROn?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noProof="0" dirty="0" smtClean="0"/>
              <a:t>a collaborative Platform based on a business object modeling framework</a:t>
            </a:r>
            <a:br>
              <a:rPr lang="en-US" sz="2400" noProof="0" dirty="0" smtClean="0"/>
            </a:b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1600" noProof="0" dirty="0" smtClean="0"/>
              <a:t>[It allows to manage any kind of information for any business application and provides a flexible layer between the business environment and the data/document repository]</a:t>
            </a:r>
            <a:r>
              <a:rPr lang="en-US" sz="2400" noProof="0" dirty="0" smtClean="0"/>
              <a:t/>
            </a:r>
            <a:br>
              <a:rPr lang="en-US" sz="2400" noProof="0" dirty="0" smtClean="0"/>
            </a:br>
            <a:endParaRPr lang="en-US" sz="2400" noProof="0" dirty="0" smtClean="0"/>
          </a:p>
          <a:p>
            <a:r>
              <a:rPr lang="en-US" sz="2400" noProof="0" dirty="0" smtClean="0"/>
              <a:t>a tool for developing desktop or web applications</a:t>
            </a:r>
            <a:br>
              <a:rPr lang="en-US" sz="2400" noProof="0" dirty="0" smtClean="0"/>
            </a:b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1600" noProof="0" dirty="0" smtClean="0"/>
              <a:t>[Users can access and communicate via a standard Web browser or desktop clients, deliver information proactively, and collaborate securely and globally]</a:t>
            </a:r>
            <a:endParaRPr lang="en-US" sz="2400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2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Class </a:t>
            </a:r>
            <a:r>
              <a:rPr lang="en-US" sz="4800" noProof="0" dirty="0" smtClean="0"/>
              <a:t>attributes (Field)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20</a:t>
            </a:fld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67544" y="1484784"/>
            <a:ext cx="7848872" cy="6809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i="1" noProof="0" dirty="0" smtClean="0"/>
              <a:t>Field</a:t>
            </a:r>
            <a:r>
              <a:rPr lang="en-US" sz="2000" noProof="0" dirty="0" smtClean="0"/>
              <a:t> : any characteristic that we can assign to an object </a:t>
            </a:r>
          </a:p>
        </p:txBody>
      </p:sp>
      <p:pic>
        <p:nvPicPr>
          <p:cNvPr id="10" name="Immagine 9" descr="field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018464"/>
            <a:ext cx="5260854" cy="4002824"/>
          </a:xfrm>
          <a:prstGeom prst="rect">
            <a:avLst/>
          </a:prstGeom>
          <a:noFill/>
          <a:ln>
            <a:noFill/>
          </a:ln>
          <a:effectLst>
            <a:outerShdw blurRad="711200" dir="5400000" sx="23000" sy="23000" algn="ctr" rotWithShape="0">
              <a:srgbClr val="000000">
                <a:alpha val="42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LinkType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21</a:t>
            </a:fld>
            <a:endParaRPr kumimoji="0" lang="en-US" dirty="0"/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457200" y="1412776"/>
            <a:ext cx="7467600" cy="4525963"/>
          </a:xfrm>
        </p:spPr>
        <p:txBody>
          <a:bodyPr>
            <a:normAutofit fontScale="92500"/>
          </a:bodyPr>
          <a:lstStyle/>
          <a:p>
            <a:r>
              <a:rPr lang="en-US" sz="2400" noProof="0" dirty="0" smtClean="0"/>
              <a:t>defines a type of relationship made between classes of business objects</a:t>
            </a:r>
          </a:p>
          <a:p>
            <a:pPr>
              <a:buNone/>
            </a:pPr>
            <a:endParaRPr lang="en-US" sz="2400" noProof="0" dirty="0" smtClean="0"/>
          </a:p>
          <a:p>
            <a:r>
              <a:rPr lang="en-US" sz="2400" noProof="0" dirty="0" smtClean="0"/>
              <a:t>It specifies:</a:t>
            </a:r>
          </a:p>
          <a:p>
            <a:pPr lvl="1"/>
            <a:r>
              <a:rPr lang="en-US" sz="2000" noProof="0" dirty="0" smtClean="0"/>
              <a:t>the classes of objects that can be connected together</a:t>
            </a:r>
          </a:p>
          <a:p>
            <a:pPr lvl="1"/>
            <a:r>
              <a:rPr lang="en-US" sz="2000" noProof="0" dirty="0" smtClean="0"/>
              <a:t>the meanings of each side of the connection </a:t>
            </a:r>
            <a:br>
              <a:rPr lang="en-US" sz="2000" noProof="0" dirty="0" smtClean="0"/>
            </a:br>
            <a:r>
              <a:rPr lang="en-US" sz="2000" noProof="0" dirty="0" smtClean="0"/>
              <a:t>(called “Link”)</a:t>
            </a:r>
          </a:p>
          <a:p>
            <a:pPr lvl="1"/>
            <a:r>
              <a:rPr lang="en-US" sz="2000" noProof="0" dirty="0" smtClean="0"/>
              <a:t>the cardinality for the From and the To sides</a:t>
            </a:r>
          </a:p>
          <a:p>
            <a:pPr lvl="1"/>
            <a:r>
              <a:rPr lang="en-US" sz="2000" noProof="0" dirty="0" smtClean="0"/>
              <a:t>the behavior in case of object revision or clonation</a:t>
            </a:r>
            <a:br>
              <a:rPr lang="en-US" sz="2000" noProof="0" dirty="0" smtClean="0"/>
            </a:br>
            <a:endParaRPr lang="en-US" noProof="0" dirty="0" smtClean="0"/>
          </a:p>
          <a:p>
            <a:r>
              <a:rPr lang="en-US" sz="2400" noProof="0" dirty="0" smtClean="0"/>
              <a:t>through object </a:t>
            </a:r>
            <a:r>
              <a:rPr lang="en-US" sz="2400" u="sng" noProof="0" dirty="0" smtClean="0"/>
              <a:t>navigation</a:t>
            </a:r>
            <a:r>
              <a:rPr lang="en-US" sz="2400" noProof="0" dirty="0" smtClean="0"/>
              <a:t>, Oberon makes identification and retrieval of information quick and easy</a:t>
            </a:r>
            <a:endParaRPr lang="en-US" noProof="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Linktype </a:t>
            </a:r>
            <a:r>
              <a:rPr lang="en-US" sz="4800" noProof="0" dirty="0" smtClean="0"/>
              <a:t>Field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22</a:t>
            </a:fld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67544" y="1484784"/>
            <a:ext cx="7848872" cy="6809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noProof="0" dirty="0" smtClean="0"/>
              <a:t>any characteristic that we can assign to a link</a:t>
            </a:r>
          </a:p>
        </p:txBody>
      </p:sp>
      <p:pic>
        <p:nvPicPr>
          <p:cNvPr id="9" name="Immagine 8" descr="link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988840"/>
            <a:ext cx="5258998" cy="400141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FileType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23</a:t>
            </a:fld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67544" y="1484784"/>
            <a:ext cx="7848872" cy="1152128"/>
          </a:xfrm>
        </p:spPr>
        <p:txBody>
          <a:bodyPr>
            <a:normAutofit fontScale="92500" lnSpcReduction="20000"/>
          </a:bodyPr>
          <a:lstStyle/>
          <a:p>
            <a:r>
              <a:rPr lang="en-US" sz="2000" noProof="0" dirty="0" smtClean="0"/>
              <a:t>Business objects may have associated documents and other generic files</a:t>
            </a:r>
          </a:p>
          <a:p>
            <a:r>
              <a:rPr lang="en-US" sz="2000" noProof="0" dirty="0" smtClean="0"/>
              <a:t>The </a:t>
            </a:r>
            <a:r>
              <a:rPr lang="en-US" sz="2000" b="1" i="1" noProof="0" dirty="0" smtClean="0"/>
              <a:t>filetype</a:t>
            </a:r>
            <a:r>
              <a:rPr lang="en-US" sz="2000" noProof="0" dirty="0" smtClean="0"/>
              <a:t> specifies a kind of file (such as TEXT, OFFICE, CAD, etc.) that may be placed into an object</a:t>
            </a:r>
          </a:p>
        </p:txBody>
      </p:sp>
      <p:pic>
        <p:nvPicPr>
          <p:cNvPr id="10" name="Immagine 9" descr="fil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708920"/>
            <a:ext cx="5095658" cy="330391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Lifecycle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24</a:t>
            </a:fld>
            <a:endParaRPr kumimoji="0" lang="en-US" dirty="0"/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457200" y="1340768"/>
            <a:ext cx="7467600" cy="4752528"/>
          </a:xfrm>
        </p:spPr>
        <p:txBody>
          <a:bodyPr>
            <a:normAutofit fontScale="92500" lnSpcReduction="10000"/>
          </a:bodyPr>
          <a:lstStyle/>
          <a:p>
            <a:r>
              <a:rPr lang="en-US" sz="2600" noProof="0" dirty="0" smtClean="0"/>
              <a:t>defines a sequence of </a:t>
            </a:r>
            <a:r>
              <a:rPr lang="en-US" sz="2600" b="1" i="1" noProof="0" dirty="0" smtClean="0"/>
              <a:t>stages</a:t>
            </a:r>
            <a:r>
              <a:rPr lang="en-US" sz="2600" noProof="0" dirty="0" smtClean="0"/>
              <a:t> (with branches) that a object instance can assume during its existence</a:t>
            </a:r>
          </a:p>
          <a:p>
            <a:r>
              <a:rPr lang="en-US" sz="2600" noProof="0" dirty="0" smtClean="0"/>
              <a:t>it is related to one or more classes</a:t>
            </a:r>
            <a:r>
              <a:rPr lang="en-US" sz="2200" noProof="0" dirty="0" smtClean="0"/>
              <a:t/>
            </a:r>
            <a:br>
              <a:rPr lang="en-US" sz="2200" noProof="0" dirty="0" smtClean="0"/>
            </a:br>
            <a:r>
              <a:rPr lang="en-US" sz="2200" noProof="0" dirty="0" smtClean="0"/>
              <a:t>w</a:t>
            </a:r>
            <a:r>
              <a:rPr lang="en-US" sz="1800" noProof="0" dirty="0" smtClean="0"/>
              <a:t>hen a new business object instance for a specific class is created it is associated with a lifecycle selected from those available for that class</a:t>
            </a:r>
            <a:endParaRPr lang="en-US" sz="2400" noProof="0" dirty="0" smtClean="0"/>
          </a:p>
          <a:p>
            <a:r>
              <a:rPr lang="en-US" sz="2400" noProof="0" dirty="0" smtClean="0"/>
              <a:t>it specifies for each stage:</a:t>
            </a:r>
          </a:p>
          <a:p>
            <a:pPr lvl="1"/>
            <a:r>
              <a:rPr lang="en-US" sz="1800" noProof="0" dirty="0" smtClean="0"/>
              <a:t>the conditions that must be satisfied for the promotion to the next stage (the progress operation) or to go back to the previous stage (the regress operation)</a:t>
            </a:r>
            <a:endParaRPr lang="en-US" sz="2000" noProof="0" dirty="0" smtClean="0"/>
          </a:p>
          <a:p>
            <a:pPr lvl="1"/>
            <a:r>
              <a:rPr lang="en-US" sz="1800" noProof="0" dirty="0" smtClean="0"/>
              <a:t>who can perform actions on the object instances</a:t>
            </a:r>
            <a:br>
              <a:rPr lang="en-US" sz="1800" noProof="0" dirty="0" smtClean="0"/>
            </a:br>
            <a:r>
              <a:rPr lang="en-US" sz="1500" noProof="0" dirty="0" smtClean="0"/>
              <a:t>(for example: who can read and edit the object fields, who can connect or disconnect the object with other objects who can handle the attachments …)</a:t>
            </a:r>
          </a:p>
          <a:p>
            <a:pPr lvl="1"/>
            <a:r>
              <a:rPr lang="en-US" sz="1800" noProof="0" dirty="0" smtClean="0"/>
              <a:t>what are the events occurred on the object instance to be logged </a:t>
            </a:r>
          </a:p>
          <a:p>
            <a:r>
              <a:rPr lang="en-US" sz="2400" noProof="0" dirty="0" smtClean="0"/>
              <a:t>establishes what kind of documents (filetype) can be attached to the object instances and where they </a:t>
            </a:r>
            <a:br>
              <a:rPr lang="en-US" sz="2400" noProof="0" dirty="0" smtClean="0"/>
            </a:br>
            <a:r>
              <a:rPr lang="en-US" sz="2400" noProof="0" dirty="0" smtClean="0"/>
              <a:t>will be physically stored (in which filespace)</a:t>
            </a:r>
            <a:endParaRPr lang="en-US" noProof="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Lifecycle </a:t>
            </a:r>
            <a:r>
              <a:rPr lang="en-US" sz="4800" noProof="0" dirty="0" smtClean="0"/>
              <a:t>Stages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25</a:t>
            </a:fld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67544" y="1484784"/>
            <a:ext cx="7560840" cy="1512168"/>
          </a:xfrm>
        </p:spPr>
        <p:txBody>
          <a:bodyPr>
            <a:normAutofit fontScale="92500" lnSpcReduction="10000"/>
          </a:bodyPr>
          <a:lstStyle/>
          <a:p>
            <a:r>
              <a:rPr lang="en-US" sz="2000" noProof="0" dirty="0" smtClean="0"/>
              <a:t>The object status evolves respecting the stage sequence described by the associated lifecycle</a:t>
            </a:r>
          </a:p>
          <a:p>
            <a:r>
              <a:rPr lang="en-US" sz="2000" noProof="0" dirty="0" smtClean="0"/>
              <a:t>The stage diagram may be very complex: when more branches take origin from a stage the selection of the next stage must be performed during the progress operation</a:t>
            </a:r>
          </a:p>
        </p:txBody>
      </p:sp>
      <p:pic>
        <p:nvPicPr>
          <p:cNvPr id="11" name="Immagine 10" descr="ob4_0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451" y="3140968"/>
            <a:ext cx="5328741" cy="306896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Lifecycle </a:t>
            </a:r>
            <a:r>
              <a:rPr lang="en-US" sz="4400" noProof="0" dirty="0" smtClean="0"/>
              <a:t>Stage </a:t>
            </a:r>
            <a:r>
              <a:rPr lang="en-US" sz="4800" noProof="0" dirty="0" smtClean="0"/>
              <a:t>- Validations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26</a:t>
            </a:fld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67544" y="1484784"/>
            <a:ext cx="7560840" cy="4536504"/>
          </a:xfrm>
        </p:spPr>
        <p:txBody>
          <a:bodyPr>
            <a:normAutofit/>
          </a:bodyPr>
          <a:lstStyle/>
          <a:p>
            <a:r>
              <a:rPr lang="en-US" sz="2000" b="1" i="1" noProof="0" dirty="0" smtClean="0"/>
              <a:t>Validations</a:t>
            </a:r>
            <a:r>
              <a:rPr lang="en-US" sz="2000" noProof="0" dirty="0" smtClean="0"/>
              <a:t> provide a means to authorize the promotion of an object, and indicate at what stage it will move</a:t>
            </a:r>
            <a:r>
              <a:rPr lang="en-US" sz="1800" noProof="0" dirty="0" smtClean="0"/>
              <a:t/>
            </a:r>
            <a:br>
              <a:rPr lang="en-US" sz="1800" noProof="0" dirty="0" smtClean="0"/>
            </a:br>
            <a:endParaRPr lang="en-US" sz="1800" noProof="0" dirty="0" smtClean="0"/>
          </a:p>
          <a:p>
            <a:r>
              <a:rPr lang="en-US" sz="2000" noProof="0" dirty="0" smtClean="0"/>
              <a:t>If a stage allows more paths toward other stages, you can choose the next stage validating its relative validation(s) on the path between the current and the next stage (</a:t>
            </a:r>
            <a:r>
              <a:rPr lang="en-US" sz="2000" b="1" i="1" noProof="0" dirty="0" smtClean="0"/>
              <a:t>fork path</a:t>
            </a:r>
            <a:r>
              <a:rPr lang="en-US" sz="2000" noProof="0" dirty="0" smtClean="0"/>
              <a:t>)</a:t>
            </a:r>
            <a:br>
              <a:rPr lang="en-US" sz="2000" noProof="0" dirty="0" smtClean="0"/>
            </a:br>
            <a:endParaRPr lang="en-US" sz="2000" noProof="0" dirty="0" smtClean="0"/>
          </a:p>
          <a:p>
            <a:r>
              <a:rPr lang="en-US" sz="2000" noProof="0" dirty="0" smtClean="0"/>
              <a:t> A single fork path can have multiple validations to be satisfied so the progress operation can be performed only when all validations are validated (or  ignored)</a:t>
            </a:r>
            <a:br>
              <a:rPr lang="en-US" sz="2000" noProof="0" dirty="0" smtClean="0"/>
            </a:br>
            <a:endParaRPr lang="en-US" sz="2000" noProof="0" dirty="0" smtClean="0"/>
          </a:p>
          <a:p>
            <a:r>
              <a:rPr lang="en-US" sz="2000" noProof="0" dirty="0" smtClean="0"/>
              <a:t>The </a:t>
            </a:r>
            <a:r>
              <a:rPr lang="en-US" sz="2000" b="1" noProof="0" dirty="0" smtClean="0"/>
              <a:t>autoprogress</a:t>
            </a:r>
            <a:r>
              <a:rPr lang="en-US" sz="2000" noProof="0" dirty="0" smtClean="0"/>
              <a:t> option enables the automatic transition between stages as soon as the last validation for the destination stage is satisfied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Workflow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27</a:t>
            </a:fld>
            <a:endParaRPr kumimoji="0"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67544" y="1484784"/>
            <a:ext cx="7560840" cy="3168352"/>
          </a:xfrm>
        </p:spPr>
        <p:txBody>
          <a:bodyPr>
            <a:normAutofit fontScale="85000" lnSpcReduction="20000"/>
          </a:bodyPr>
          <a:lstStyle/>
          <a:p>
            <a:r>
              <a:rPr lang="en-US" sz="2000" noProof="0" dirty="0" smtClean="0"/>
              <a:t>Designed to achieve processing intents of some sort, such as physical transformation, service provision, or information processing </a:t>
            </a:r>
            <a:r>
              <a:rPr lang="en-US" sz="1800" noProof="0" dirty="0" smtClean="0"/>
              <a:t/>
            </a:r>
            <a:br>
              <a:rPr lang="en-US" sz="1800" noProof="0" dirty="0" smtClean="0"/>
            </a:br>
            <a:endParaRPr lang="en-US" sz="1800" noProof="0" dirty="0" smtClean="0"/>
          </a:p>
          <a:p>
            <a:r>
              <a:rPr lang="en-US" sz="2000" noProof="0" dirty="0" smtClean="0"/>
              <a:t>Oberon implements a workflow management system: it manages and defines a series of tasks within an organization to produce a final outcome </a:t>
            </a:r>
            <a:br>
              <a:rPr lang="en-US" sz="2000" noProof="0" dirty="0" smtClean="0"/>
            </a:br>
            <a:endParaRPr lang="en-US" sz="2000" noProof="0" dirty="0" smtClean="0"/>
          </a:p>
          <a:p>
            <a:r>
              <a:rPr lang="en-US" sz="2000" noProof="0" dirty="0" smtClean="0"/>
              <a:t> At each </a:t>
            </a:r>
            <a:r>
              <a:rPr lang="en-US" sz="2000" b="1" noProof="0" dirty="0" smtClean="0"/>
              <a:t>step</a:t>
            </a:r>
            <a:r>
              <a:rPr lang="en-US" sz="2000" noProof="0" dirty="0" smtClean="0"/>
              <a:t> in the workflow, one individual or group or the system itself is responsible for a specific task</a:t>
            </a:r>
            <a:br>
              <a:rPr lang="en-US" sz="2000" noProof="0" dirty="0" smtClean="0"/>
            </a:br>
            <a:endParaRPr lang="en-US" sz="2000" noProof="0" dirty="0" smtClean="0"/>
          </a:p>
          <a:p>
            <a:r>
              <a:rPr lang="en-US" sz="2000" noProof="0" dirty="0" smtClean="0"/>
              <a:t>Once the task is complete, Oberon ensures that the individuals responsible for the next task are notified and receive the data they need to execute their stage of the process</a:t>
            </a:r>
          </a:p>
        </p:txBody>
      </p:sp>
      <p:pic>
        <p:nvPicPr>
          <p:cNvPr id="9" name="Immagine 8" descr="wf1_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509120"/>
            <a:ext cx="5144218" cy="1571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Questions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528192"/>
            <a:ext cx="7467600" cy="4781128"/>
          </a:xfrm>
        </p:spPr>
        <p:txBody>
          <a:bodyPr>
            <a:normAutofit/>
          </a:bodyPr>
          <a:lstStyle/>
          <a:p>
            <a:r>
              <a:rPr lang="en-US" sz="2000" b="1" noProof="0" dirty="0" smtClean="0"/>
              <a:t>Which kind of applications I can develop with Oberon?</a:t>
            </a:r>
            <a:br>
              <a:rPr lang="en-US" sz="2000" b="1" noProof="0" dirty="0" smtClean="0"/>
            </a:br>
            <a:r>
              <a:rPr lang="en-US" sz="1800" noProof="0" dirty="0" smtClean="0"/>
              <a:t>Any kind of application that requires a database and implements a client-server architecture</a:t>
            </a:r>
            <a:br>
              <a:rPr lang="en-US" sz="1800" noProof="0" dirty="0" smtClean="0"/>
            </a:br>
            <a:endParaRPr lang="en-US" sz="2000" b="1" noProof="0" dirty="0" smtClean="0"/>
          </a:p>
          <a:p>
            <a:r>
              <a:rPr lang="en-US" sz="2000" b="1" noProof="0" dirty="0" smtClean="0"/>
              <a:t>Why I should use Oberon instead of direct accessing the database?</a:t>
            </a:r>
            <a:br>
              <a:rPr lang="en-US" sz="2000" b="1" noProof="0" dirty="0" smtClean="0"/>
            </a:br>
            <a:r>
              <a:rPr lang="en-US" sz="1800" noProof="0" dirty="0" smtClean="0"/>
              <a:t>The platform provides powerful tools for managing Business Objects and related information flows</a:t>
            </a:r>
            <a:r>
              <a:rPr lang="en-US" sz="2000" b="1" noProof="0" dirty="0" smtClean="0"/>
              <a:t/>
            </a:r>
            <a:br>
              <a:rPr lang="en-US" sz="2000" b="1" noProof="0" dirty="0" smtClean="0"/>
            </a:br>
            <a:endParaRPr lang="en-US" sz="2000" b="1" noProof="0" dirty="0" smtClean="0"/>
          </a:p>
          <a:p>
            <a:r>
              <a:rPr lang="en-US" sz="2000" b="1" noProof="0" dirty="0" smtClean="0"/>
              <a:t>What are the differences between Oberon and other object / relational mapping tools like Hibernate?</a:t>
            </a:r>
            <a:r>
              <a:rPr lang="en-US" sz="2000" noProof="0" dirty="0" smtClean="0"/>
              <a:t/>
            </a:r>
            <a:br>
              <a:rPr lang="en-US" sz="2000" noProof="0" dirty="0" smtClean="0"/>
            </a:br>
            <a:r>
              <a:rPr lang="en-US" sz="2000" noProof="0" dirty="0" smtClean="0"/>
              <a:t>- </a:t>
            </a:r>
            <a:r>
              <a:rPr lang="en-US" sz="1800" noProof="0" dirty="0" smtClean="0"/>
              <a:t>Oberon doesn't need the object / relational mapping</a:t>
            </a:r>
            <a:br>
              <a:rPr lang="en-US" sz="1800" noProof="0" dirty="0" smtClean="0"/>
            </a:br>
            <a:r>
              <a:rPr lang="en-US" sz="1800" noProof="0" dirty="0" smtClean="0"/>
              <a:t>- It </a:t>
            </a:r>
            <a:r>
              <a:rPr lang="en-US" sz="1800" u="sng" noProof="0" dirty="0" smtClean="0"/>
              <a:t>implements a Business Object  Architecture</a:t>
            </a:r>
            <a:endParaRPr lang="en-US" sz="2000" b="1" noProof="0" dirty="0" smtClean="0"/>
          </a:p>
        </p:txBody>
      </p:sp>
      <p:pic>
        <p:nvPicPr>
          <p:cNvPr id="8" name="Immagine 7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3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The main goal</a:t>
            </a:r>
            <a:endParaRPr lang="en-US" noProof="0" dirty="0"/>
          </a:p>
        </p:txBody>
      </p:sp>
      <p:pic>
        <p:nvPicPr>
          <p:cNvPr id="4" name="Segnaposto contenuto 3" descr="purpos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6115038" cy="2581040"/>
          </a:xfrm>
        </p:spPr>
      </p:pic>
      <p:sp>
        <p:nvSpPr>
          <p:cNvPr id="6" name="CasellaDiTesto 5"/>
          <p:cNvSpPr txBox="1"/>
          <p:nvPr/>
        </p:nvSpPr>
        <p:spPr>
          <a:xfrm>
            <a:off x="1043608" y="4221088"/>
            <a:ext cx="62646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Moving </a:t>
            </a:r>
            <a:br>
              <a:rPr lang="en-US" b="1" dirty="0" smtClean="0"/>
            </a:br>
            <a:r>
              <a:rPr lang="en-US" b="1" dirty="0" smtClean="0"/>
              <a:t>from a Data Management System </a:t>
            </a:r>
            <a:br>
              <a:rPr lang="en-US" b="1" dirty="0" smtClean="0"/>
            </a:br>
            <a:r>
              <a:rPr lang="en-US" b="1" dirty="0" smtClean="0"/>
              <a:t>to a Business Object Management System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9" name="Immagine 8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4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Business Object Architecture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noProof="0" dirty="0" smtClean="0"/>
              <a:t>consists of:</a:t>
            </a:r>
            <a:br>
              <a:rPr lang="en-US" noProof="0" dirty="0" smtClean="0"/>
            </a:br>
            <a:endParaRPr lang="en-US" noProof="0" dirty="0" smtClean="0"/>
          </a:p>
          <a:p>
            <a:r>
              <a:rPr lang="en-US" noProof="0" dirty="0" smtClean="0"/>
              <a:t>Model</a:t>
            </a:r>
            <a:br>
              <a:rPr lang="en-US" noProof="0" dirty="0" smtClean="0"/>
            </a:br>
            <a:r>
              <a:rPr lang="en-US" sz="2000" noProof="0" dirty="0" smtClean="0"/>
              <a:t>a system of Business Objects</a:t>
            </a:r>
            <a:br>
              <a:rPr lang="en-US" sz="2000" noProof="0" dirty="0" smtClean="0"/>
            </a:br>
            <a:r>
              <a:rPr lang="en-US" sz="2000" noProof="0" dirty="0" smtClean="0"/>
              <a:t>( such as Financial, Production Management, etc. )</a:t>
            </a:r>
            <a:endParaRPr lang="en-US" noProof="0" dirty="0" smtClean="0"/>
          </a:p>
          <a:p>
            <a:r>
              <a:rPr lang="en-US" noProof="0" dirty="0" smtClean="0"/>
              <a:t>Entity</a:t>
            </a:r>
            <a:br>
              <a:rPr lang="en-US" noProof="0" dirty="0" smtClean="0"/>
            </a:br>
            <a:r>
              <a:rPr lang="en-US" sz="2000" noProof="0" dirty="0" smtClean="0"/>
              <a:t>a person, a place, a real thing or a concept</a:t>
            </a:r>
            <a:endParaRPr lang="en-US" noProof="0" dirty="0" smtClean="0"/>
          </a:p>
          <a:p>
            <a:r>
              <a:rPr lang="en-US" noProof="0" dirty="0" smtClean="0"/>
              <a:t>Process</a:t>
            </a:r>
            <a:br>
              <a:rPr lang="en-US" noProof="0" dirty="0" smtClean="0"/>
            </a:br>
            <a:r>
              <a:rPr lang="en-US" sz="2000" noProof="0" dirty="0" smtClean="0"/>
              <a:t>an activity</a:t>
            </a:r>
            <a:br>
              <a:rPr lang="en-US" sz="2000" noProof="0" dirty="0" smtClean="0"/>
            </a:br>
            <a:r>
              <a:rPr lang="en-US" sz="2000" noProof="0" dirty="0" smtClean="0"/>
              <a:t>(such as purchasing, approval or production … )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endParaRPr lang="en-US" noProof="0" dirty="0" smtClean="0"/>
          </a:p>
          <a:p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5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Business Objects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noProof="0" dirty="0" smtClean="0"/>
              <a:t>describe a concepts of the real-world that must be modeled</a:t>
            </a:r>
          </a:p>
          <a:p>
            <a:r>
              <a:rPr lang="en-US" noProof="0" dirty="0" smtClean="0"/>
              <a:t>encapsulate their internal behavior</a:t>
            </a:r>
            <a:br>
              <a:rPr lang="en-US" noProof="0" dirty="0" smtClean="0"/>
            </a:br>
            <a:r>
              <a:rPr lang="en-US" sz="2400" noProof="0" dirty="0" smtClean="0"/>
              <a:t>(may have methods, rules, states as ways to describe the actions that can be performed with them)</a:t>
            </a:r>
            <a:endParaRPr lang="en-US" noProof="0" dirty="0" smtClean="0"/>
          </a:p>
          <a:p>
            <a:r>
              <a:rPr lang="en-US" noProof="0" dirty="0" smtClean="0"/>
              <a:t>Interact with other model-entities</a:t>
            </a:r>
            <a:br>
              <a:rPr lang="en-US" noProof="0" dirty="0" smtClean="0"/>
            </a:br>
            <a:r>
              <a:rPr lang="en-US" sz="2400" noProof="0" dirty="0" smtClean="0"/>
              <a:t>(integrated behavior of system of business objects is ensured via an Event-Rule-Action model)</a:t>
            </a:r>
            <a:endParaRPr lang="en-US" noProof="0" dirty="0" smtClean="0"/>
          </a:p>
          <a:p>
            <a:pPr>
              <a:buNone/>
            </a:pP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Business objects are sometimes called</a:t>
            </a:r>
            <a:r>
              <a:rPr lang="en-US" b="1" noProof="0" dirty="0" smtClean="0"/>
              <a:t> </a:t>
            </a:r>
            <a:r>
              <a:rPr lang="en-US" b="1" i="1" noProof="0" dirty="0" smtClean="0"/>
              <a:t>domain objects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6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Application Domain Model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a domain model represents the set of domain objects and the relationships between them</a:t>
            </a:r>
            <a:br>
              <a:rPr lang="en-US" noProof="0" dirty="0" smtClean="0"/>
            </a:br>
            <a:endParaRPr lang="en-US" noProof="0" dirty="0" smtClean="0"/>
          </a:p>
          <a:p>
            <a:pPr>
              <a:buNone/>
            </a:pPr>
            <a:r>
              <a:rPr lang="en-US" sz="2400" noProof="0" dirty="0" smtClean="0"/>
              <a:t>In a object-oriented application Business Objects</a:t>
            </a:r>
          </a:p>
          <a:p>
            <a:r>
              <a:rPr lang="en-US" sz="2400" noProof="0" dirty="0" smtClean="0"/>
              <a:t>represent any object related to the domain for which a developer is creating the business logic</a:t>
            </a:r>
          </a:p>
          <a:p>
            <a:r>
              <a:rPr lang="en-US" sz="2400" noProof="0" dirty="0" smtClean="0"/>
              <a:t>represent the entities in the business domain that the software is designed to support</a:t>
            </a:r>
            <a:endParaRPr lang="en-US" sz="2400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7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OBEROn Domain Objects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7467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noProof="0" dirty="0" smtClean="0"/>
              <a:t>OBERON manages business objects: </a:t>
            </a:r>
            <a:r>
              <a:rPr lang="en-US" sz="2800" noProof="0" dirty="0" smtClean="0"/>
              <a:t>documents and related information / data</a:t>
            </a:r>
          </a:p>
          <a:p>
            <a:endParaRPr lang="en-US" sz="2800" noProof="0" dirty="0" smtClean="0"/>
          </a:p>
          <a:p>
            <a:r>
              <a:rPr lang="en-US" noProof="0" dirty="0" smtClean="0"/>
              <a:t>A business object might be one of the following types:</a:t>
            </a:r>
            <a:br>
              <a:rPr lang="en-US" noProof="0" dirty="0" smtClean="0"/>
            </a:br>
            <a:r>
              <a:rPr lang="en-US" noProof="0" dirty="0" smtClean="0"/>
              <a:t>• concept </a:t>
            </a:r>
            <a:br>
              <a:rPr lang="en-US" noProof="0" dirty="0" smtClean="0"/>
            </a:br>
            <a:r>
              <a:rPr lang="en-US" noProof="0" dirty="0" smtClean="0"/>
              <a:t>   </a:t>
            </a:r>
            <a:r>
              <a:rPr lang="en-US" sz="2200" noProof="0" dirty="0" smtClean="0"/>
              <a:t>such as a part, product, change description, or comment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• document </a:t>
            </a:r>
            <a:br>
              <a:rPr lang="en-US" noProof="0" dirty="0" smtClean="0"/>
            </a:br>
            <a:r>
              <a:rPr lang="en-US" noProof="0" dirty="0" smtClean="0"/>
              <a:t>   </a:t>
            </a:r>
            <a:r>
              <a:rPr lang="en-US" sz="2400" noProof="0" dirty="0" smtClean="0"/>
              <a:t>such as a drawing, brochure, specification, or memo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• description </a:t>
            </a:r>
            <a:br>
              <a:rPr lang="en-US" noProof="0" dirty="0" smtClean="0"/>
            </a:br>
            <a:r>
              <a:rPr lang="en-US" noProof="0" dirty="0" smtClean="0"/>
              <a:t>   </a:t>
            </a:r>
            <a:r>
              <a:rPr lang="en-US" sz="2200" noProof="0" dirty="0" smtClean="0"/>
              <a:t>such as a solid model or a numerical control path</a:t>
            </a:r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8</a:t>
            </a:fld>
            <a:endParaRPr kumimoji="0"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OBEROn Concepts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Infrastructure </a:t>
            </a:r>
            <a:br>
              <a:rPr lang="en-US" noProof="0" dirty="0" smtClean="0"/>
            </a:br>
            <a:r>
              <a:rPr lang="en-US" sz="2400" noProof="0" dirty="0" smtClean="0"/>
              <a:t>- objectspace</a:t>
            </a:r>
            <a:br>
              <a:rPr lang="en-US" sz="2400" noProof="0" dirty="0" smtClean="0"/>
            </a:br>
            <a:r>
              <a:rPr lang="en-US" sz="2400" noProof="0" dirty="0" smtClean="0"/>
              <a:t>- filespace / localarea</a:t>
            </a:r>
            <a:br>
              <a:rPr lang="en-US" sz="2400" noProof="0" dirty="0" smtClean="0"/>
            </a:br>
            <a:endParaRPr lang="en-US" noProof="0" dirty="0" smtClean="0"/>
          </a:p>
          <a:p>
            <a:r>
              <a:rPr lang="en-US" noProof="0" dirty="0" smtClean="0"/>
              <a:t>Application domain </a:t>
            </a:r>
            <a:br>
              <a:rPr lang="en-US" noProof="0" dirty="0" smtClean="0"/>
            </a:br>
            <a:r>
              <a:rPr lang="en-US" sz="2400" noProof="0" dirty="0" smtClean="0"/>
              <a:t>- class [fields and methods]</a:t>
            </a:r>
            <a:br>
              <a:rPr lang="en-US" sz="2400" noProof="0" dirty="0" smtClean="0"/>
            </a:br>
            <a:r>
              <a:rPr lang="en-US" sz="2400" noProof="0" dirty="0" smtClean="0"/>
              <a:t>- linktype</a:t>
            </a:r>
            <a:br>
              <a:rPr lang="en-US" sz="2400" noProof="0" dirty="0" smtClean="0"/>
            </a:br>
            <a:r>
              <a:rPr lang="en-US" sz="2400" noProof="0" dirty="0" smtClean="0"/>
              <a:t>- filetype </a:t>
            </a:r>
            <a:br>
              <a:rPr lang="en-US" sz="2400" noProof="0" dirty="0" smtClean="0"/>
            </a:br>
            <a:r>
              <a:rPr lang="en-US" sz="2400" noProof="0" dirty="0" smtClean="0"/>
              <a:t>- lifecycle</a:t>
            </a:r>
            <a:br>
              <a:rPr lang="en-US" sz="2400" noProof="0" dirty="0" smtClean="0"/>
            </a:br>
            <a:r>
              <a:rPr lang="en-US" sz="2400" noProof="0" dirty="0" smtClean="0"/>
              <a:t>- workflow</a:t>
            </a:r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/>
          </a:p>
        </p:txBody>
      </p:sp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9</a:t>
            </a:fld>
            <a:endParaRPr kumimoji="0"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561</TotalTime>
  <Words>430</Words>
  <Application>Microsoft Office PowerPoint</Application>
  <PresentationFormat>Presentazione su schermo (4:3)</PresentationFormat>
  <Paragraphs>150</Paragraphs>
  <Slides>27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28" baseType="lpstr">
      <vt:lpstr>Technic</vt:lpstr>
      <vt:lpstr>On-Line Course Lesson 1 - Introduction</vt:lpstr>
      <vt:lpstr>What is OBEROn?</vt:lpstr>
      <vt:lpstr>Questions</vt:lpstr>
      <vt:lpstr>The main goal</vt:lpstr>
      <vt:lpstr>Business Object Architecture</vt:lpstr>
      <vt:lpstr>Business Objects</vt:lpstr>
      <vt:lpstr>Application Domain Model</vt:lpstr>
      <vt:lpstr>OBEROn Domain Objects</vt:lpstr>
      <vt:lpstr>OBEROn Concepts</vt:lpstr>
      <vt:lpstr>Infrastructure </vt:lpstr>
      <vt:lpstr>ObjectSpace</vt:lpstr>
      <vt:lpstr>ObjectSpace – Technical Notes</vt:lpstr>
      <vt:lpstr>FileSpace</vt:lpstr>
      <vt:lpstr>FileSpace – Technical Notes</vt:lpstr>
      <vt:lpstr>FS-LocalArea</vt:lpstr>
      <vt:lpstr>FS-LocalArea– Technical Notes</vt:lpstr>
      <vt:lpstr>Design the Application Domain </vt:lpstr>
      <vt:lpstr>Class </vt:lpstr>
      <vt:lpstr>Class hierarchy </vt:lpstr>
      <vt:lpstr>Class attributes (Field)</vt:lpstr>
      <vt:lpstr>LinkType</vt:lpstr>
      <vt:lpstr>Linktype Field</vt:lpstr>
      <vt:lpstr>FileType</vt:lpstr>
      <vt:lpstr>Lifecycle</vt:lpstr>
      <vt:lpstr>Lifecycle Stages</vt:lpstr>
      <vt:lpstr>Lifecycle Stage - Validations</vt:lpstr>
      <vt:lpstr>Workflow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Mirko</dc:creator>
  <cp:lastModifiedBy>Mirko</cp:lastModifiedBy>
  <cp:revision>149</cp:revision>
  <dcterms:created xsi:type="dcterms:W3CDTF">2010-11-03T07:56:15Z</dcterms:created>
  <dcterms:modified xsi:type="dcterms:W3CDTF">2010-11-09T09:24:26Z</dcterms:modified>
</cp:coreProperties>
</file>